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3"/>
  </p:sldMasterIdLst>
  <p:notesMasterIdLst>
    <p:notesMasterId r:id="rId5"/>
  </p:notesMasterIdLst>
  <p:handoutMasterIdLst>
    <p:handoutMasterId r:id="rId36"/>
  </p:handoutMasterIdLst>
  <p:sldIdLst>
    <p:sldId id="753" r:id="rId4"/>
    <p:sldId id="1319" r:id="rId6"/>
    <p:sldId id="1339" r:id="rId7"/>
    <p:sldId id="1358" r:id="rId8"/>
    <p:sldId id="1360" r:id="rId9"/>
    <p:sldId id="1361" r:id="rId10"/>
    <p:sldId id="1362" r:id="rId11"/>
    <p:sldId id="1385" r:id="rId12"/>
    <p:sldId id="1363" r:id="rId13"/>
    <p:sldId id="1364" r:id="rId14"/>
    <p:sldId id="1354" r:id="rId15"/>
    <p:sldId id="1365" r:id="rId16"/>
    <p:sldId id="1366" r:id="rId17"/>
    <p:sldId id="1367" r:id="rId18"/>
    <p:sldId id="1368" r:id="rId19"/>
    <p:sldId id="1369" r:id="rId20"/>
    <p:sldId id="1370" r:id="rId21"/>
    <p:sldId id="1371" r:id="rId22"/>
    <p:sldId id="1372" r:id="rId23"/>
    <p:sldId id="1373" r:id="rId24"/>
    <p:sldId id="1374" r:id="rId25"/>
    <p:sldId id="1375" r:id="rId26"/>
    <p:sldId id="1376" r:id="rId27"/>
    <p:sldId id="1377" r:id="rId28"/>
    <p:sldId id="1378" r:id="rId29"/>
    <p:sldId id="1355" r:id="rId30"/>
    <p:sldId id="1379" r:id="rId31"/>
    <p:sldId id="1380" r:id="rId32"/>
    <p:sldId id="1381" r:id="rId33"/>
    <p:sldId id="1383" r:id="rId34"/>
    <p:sldId id="1384" r:id="rId35"/>
  </p:sldIdLst>
  <p:sldSz cx="12192000" cy="6858000"/>
  <p:notesSz cx="6858000" cy="9144000"/>
  <p:custDataLst>
    <p:tags r:id="rId41"/>
  </p:custDataLst>
  <p:kinsoku lang="zh-CN" invalStChars="!),.:;?]}、。—ˇ¨〃々～‖…’”〕〉》」』〗】∶！＂＇），．：；？］｀｜｝·" invalEndChars="([{‘“〔〈《「『〖【（［｛．·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模板设计" id="{98D20F61-6043-4923-9B9A-3EE97168FDEE}">
          <p14:sldIdLst>
            <p14:sldId id="753"/>
            <p14:sldId id="1319"/>
            <p14:sldId id="1339"/>
            <p14:sldId id="1358"/>
            <p14:sldId id="1360"/>
            <p14:sldId id="1361"/>
            <p14:sldId id="1362"/>
            <p14:sldId id="1385"/>
            <p14:sldId id="1363"/>
            <p14:sldId id="1364"/>
            <p14:sldId id="1354"/>
            <p14:sldId id="1365"/>
            <p14:sldId id="1366"/>
            <p14:sldId id="1367"/>
            <p14:sldId id="1368"/>
            <p14:sldId id="1369"/>
            <p14:sldId id="1370"/>
            <p14:sldId id="1371"/>
            <p14:sldId id="1372"/>
            <p14:sldId id="1373"/>
            <p14:sldId id="1374"/>
            <p14:sldId id="1375"/>
            <p14:sldId id="1376"/>
            <p14:sldId id="1377"/>
            <p14:sldId id="1378"/>
            <p14:sldId id="1355"/>
            <p14:sldId id="1379"/>
            <p14:sldId id="1380"/>
            <p14:sldId id="1381"/>
            <p14:sldId id="1383"/>
            <p14:sldId id="1384"/>
          </p14:sldIdLst>
        </p14:section>
        <p14:section name="使用技巧" id="{2E7B49A8-7DA7-4A86-A19A-51C48FE31DC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059" userDrawn="1">
          <p15:clr>
            <a:srgbClr val="A4A3A4"/>
          </p15:clr>
        </p15:guide>
        <p15:guide id="3" pos="392" userDrawn="1">
          <p15:clr>
            <a:srgbClr val="A4A3A4"/>
          </p15:clr>
        </p15:guide>
        <p15:guide id="4" pos="7321" userDrawn="1">
          <p15:clr>
            <a:srgbClr val="A4A3A4"/>
          </p15:clr>
        </p15:guide>
        <p15:guide id="5" pos="2916" userDrawn="1">
          <p15:clr>
            <a:srgbClr val="A4A3A4"/>
          </p15:clr>
        </p15:guide>
        <p15:guide id="6" pos="4962" userDrawn="1">
          <p15:clr>
            <a:srgbClr val="A4A3A4"/>
          </p15:clr>
        </p15:guide>
        <p15:guide id="12" orient="horz" pos="2794" userDrawn="1">
          <p15:clr>
            <a:srgbClr val="A4A3A4"/>
          </p15:clr>
        </p15:guide>
        <p15:guide id="8" orient="horz" pos="1681" userDrawn="1">
          <p15:clr>
            <a:srgbClr val="A4A3A4"/>
          </p15:clr>
        </p15:guide>
        <p15:guide id="9" pos="5606" userDrawn="1">
          <p15:clr>
            <a:srgbClr val="A4A3A4"/>
          </p15:clr>
        </p15:guide>
        <p15:guide id="10" pos="6562" userDrawn="1">
          <p15:clr>
            <a:srgbClr val="A4A3A4"/>
          </p15:clr>
        </p15:guide>
        <p15:guide id="11" pos="932" userDrawn="1">
          <p15:clr>
            <a:srgbClr val="A4A3A4"/>
          </p15:clr>
        </p15:guide>
        <p15:guide id="13" orient="horz" pos="925" userDrawn="1">
          <p15:clr>
            <a:srgbClr val="A4A3A4"/>
          </p15:clr>
        </p15:guide>
        <p15:guide id="14" orient="horz" pos="3844" userDrawn="1">
          <p15:clr>
            <a:srgbClr val="A4A3A4"/>
          </p15:clr>
        </p15:guide>
        <p15:guide id="15" pos="186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EF72"/>
    <a:srgbClr val="98D19D"/>
    <a:srgbClr val="51B35C"/>
    <a:srgbClr val="C3E5C9"/>
    <a:srgbClr val="FBCDAD"/>
    <a:srgbClr val="F4D7E7"/>
    <a:srgbClr val="EAB1CC"/>
    <a:srgbClr val="A7FAA0"/>
    <a:srgbClr val="F8A9FF"/>
    <a:srgbClr val="FFFD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23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998" y="67"/>
      </p:cViewPr>
      <p:guideLst>
        <p:guide orient="horz" pos="2160"/>
        <p:guide pos="4059"/>
        <p:guide pos="392"/>
        <p:guide pos="7321"/>
        <p:guide pos="2916"/>
        <p:guide pos="4962"/>
        <p:guide orient="horz" pos="2794"/>
        <p:guide orient="horz" pos="1681"/>
        <p:guide pos="5606"/>
        <p:guide pos="6562"/>
        <p:guide pos="932"/>
        <p:guide orient="horz" pos="925"/>
        <p:guide orient="horz" pos="3844"/>
        <p:guide pos="18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1" Type="http://schemas.openxmlformats.org/officeDocument/2006/relationships/tags" Target="tags/tag31.xml"/><Relationship Id="rId40" Type="http://schemas.openxmlformats.org/officeDocument/2006/relationships/commentAuthors" Target="commentAuthors.xml"/><Relationship Id="rId4" Type="http://schemas.openxmlformats.org/officeDocument/2006/relationships/slide" Target="slides/slide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B1970D-4733-4569-9950-69188D797A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2D0A4-2D73-42D6-8CE4-EF37B1DD013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2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image" Target="../media/image15.jpeg"/><Relationship Id="rId5" Type="http://schemas.microsoft.com/office/2007/relationships/hdphoto" Target="../media/image14.wdp"/><Relationship Id="rId4" Type="http://schemas.openxmlformats.org/officeDocument/2006/relationships/image" Target="../media/image13.png"/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7" Type="http://schemas.openxmlformats.org/officeDocument/2006/relationships/image" Target="../media/image18.jpeg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microsoft.com/office/2007/relationships/hdphoto" Target="../media/image14.wdp"/><Relationship Id="rId3" Type="http://schemas.openxmlformats.org/officeDocument/2006/relationships/image" Target="../media/image13.pn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 userDrawn="1"/>
        </p:nvSpPr>
        <p:spPr>
          <a:xfrm>
            <a:off x="-1154790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8" name="文本占位符 52"/>
          <p:cNvSpPr>
            <a:spLocks noGrp="1"/>
          </p:cNvSpPr>
          <p:nvPr>
            <p:ph type="body" sz="quarter" idx="14" hasCustomPrompt="1"/>
          </p:nvPr>
        </p:nvSpPr>
        <p:spPr>
          <a:xfrm>
            <a:off x="606434" y="1565891"/>
            <a:ext cx="136447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en-US" altLang="zh-CN" sz="1800" dirty="0" smtClean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PowerPoint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" name="任意多边形: 形状 30"/>
          <p:cNvSpPr/>
          <p:nvPr userDrawn="1"/>
        </p:nvSpPr>
        <p:spPr>
          <a:xfrm>
            <a:off x="3919239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5" name="任意多边形: 形状 14"/>
          <p:cNvSpPr/>
          <p:nvPr userDrawn="1"/>
        </p:nvSpPr>
        <p:spPr>
          <a:xfrm>
            <a:off x="-3691804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4" name="文本占位符 52"/>
          <p:cNvSpPr>
            <a:spLocks noGrp="1"/>
          </p:cNvSpPr>
          <p:nvPr>
            <p:ph type="body" sz="quarter" idx="12" hasCustomPrompt="1"/>
          </p:nvPr>
        </p:nvSpPr>
        <p:spPr>
          <a:xfrm>
            <a:off x="697261" y="4151835"/>
            <a:ext cx="985014" cy="2585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1200" dirty="0">
                <a:solidFill>
                  <a:schemeClr val="bg1"/>
                </a:solidFill>
              </a:defRPr>
            </a:lvl1pPr>
          </a:lstStyle>
          <a:p>
            <a:pPr marL="0" lvl="0" algn="ctr" defTabSz="457200"/>
            <a:r>
              <a:rPr lang="en-US" altLang="zh-CN" dirty="0" err="1"/>
              <a:t>OfficePLUS</a:t>
            </a:r>
            <a:endParaRPr lang="en-US" altLang="zh-CN" dirty="0"/>
          </a:p>
        </p:txBody>
      </p:sp>
      <p:sp>
        <p:nvSpPr>
          <p:cNvPr id="53" name="文本占位符 52"/>
          <p:cNvSpPr>
            <a:spLocks noGrp="1"/>
          </p:cNvSpPr>
          <p:nvPr>
            <p:ph type="body" sz="quarter" idx="11" hasCustomPrompt="1"/>
          </p:nvPr>
        </p:nvSpPr>
        <p:spPr>
          <a:xfrm>
            <a:off x="600816" y="2271362"/>
            <a:ext cx="5731056" cy="1136273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4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Atmospheric work </a:t>
            </a:r>
            <a:endParaRPr lang="en-US" altLang="zh-CN" dirty="0"/>
          </a:p>
          <a:p>
            <a:pPr lvl="0"/>
            <a:r>
              <a:rPr lang="en-US" altLang="zh-CN" dirty="0"/>
              <a:t>report</a:t>
            </a:r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9419310" y="2250590"/>
            <a:ext cx="2066554" cy="3120141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6825146" y="561983"/>
            <a:ext cx="2840435" cy="274636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7292975" y="890588"/>
            <a:ext cx="3359150" cy="4946650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4" name="任意多边形: 形状 3"/>
          <p:cNvSpPr/>
          <p:nvPr userDrawn="1"/>
        </p:nvSpPr>
        <p:spPr>
          <a:xfrm>
            <a:off x="959389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8000">
                  <a:schemeClr val="bg1">
                    <a:lumMod val="85000"/>
                    <a:alpha val="35000"/>
                  </a:schemeClr>
                </a:gs>
                <a:gs pos="62000">
                  <a:schemeClr val="bg1">
                    <a:lumMod val="95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" name="任意多边形: 形状 4"/>
          <p:cNvSpPr/>
          <p:nvPr userDrawn="1"/>
        </p:nvSpPr>
        <p:spPr>
          <a:xfrm>
            <a:off x="536553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8000">
                  <a:schemeClr val="bg1">
                    <a:lumMod val="85000"/>
                    <a:alpha val="35000"/>
                  </a:schemeClr>
                </a:gs>
                <a:gs pos="62000">
                  <a:schemeClr val="bg1">
                    <a:lumMod val="95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>
            <a:off x="113718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8000">
                  <a:schemeClr val="bg1">
                    <a:lumMod val="85000"/>
                    <a:alpha val="35000"/>
                  </a:schemeClr>
                </a:gs>
                <a:gs pos="62000">
                  <a:schemeClr val="bg1">
                    <a:lumMod val="95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>
            <a:off x="-309118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8000">
                  <a:schemeClr val="bg1">
                    <a:lumMod val="85000"/>
                    <a:alpha val="35000"/>
                  </a:schemeClr>
                </a:gs>
                <a:gs pos="62000">
                  <a:schemeClr val="bg1">
                    <a:lumMod val="95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-731954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8000">
                  <a:schemeClr val="bg1">
                    <a:lumMod val="85000"/>
                    <a:alpha val="35000"/>
                  </a:schemeClr>
                </a:gs>
                <a:gs pos="62000">
                  <a:schemeClr val="bg1">
                    <a:lumMod val="95000"/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0" name="任意多边形: 形状 9"/>
          <p:cNvSpPr/>
          <p:nvPr userDrawn="1"/>
        </p:nvSpPr>
        <p:spPr>
          <a:xfrm>
            <a:off x="-1577625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>
            <a:off x="-2000461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>
            <a:off x="-2423297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>
            <a:off x="-2846133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>
            <a:off x="-3268968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-4114640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>
            <a:off x="-4537476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8" name="任意多边形: 形状 17"/>
          <p:cNvSpPr/>
          <p:nvPr userDrawn="1"/>
        </p:nvSpPr>
        <p:spPr>
          <a:xfrm>
            <a:off x="-4960311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9" name="任意多边形: 形状 18"/>
          <p:cNvSpPr/>
          <p:nvPr userDrawn="1"/>
        </p:nvSpPr>
        <p:spPr>
          <a:xfrm>
            <a:off x="-5383147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0" name="任意多边形: 形状 19"/>
          <p:cNvSpPr/>
          <p:nvPr userDrawn="1"/>
        </p:nvSpPr>
        <p:spPr>
          <a:xfrm>
            <a:off x="-5805983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1" name="任意多边形: 形状 20"/>
          <p:cNvSpPr/>
          <p:nvPr userDrawn="1"/>
        </p:nvSpPr>
        <p:spPr>
          <a:xfrm>
            <a:off x="-6228818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2" name="任意多边形: 形状 21"/>
          <p:cNvSpPr/>
          <p:nvPr userDrawn="1"/>
        </p:nvSpPr>
        <p:spPr>
          <a:xfrm>
            <a:off x="-6651654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>
            <a:off x="-7074490" y="-442649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695325" y="6292750"/>
            <a:ext cx="362857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多边形: 形状 24"/>
          <p:cNvSpPr/>
          <p:nvPr userDrawn="1"/>
        </p:nvSpPr>
        <p:spPr>
          <a:xfrm>
            <a:off x="6456253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>
            <a:off x="6033418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7" name="任意多边形: 形状 26"/>
          <p:cNvSpPr/>
          <p:nvPr userDrawn="1"/>
        </p:nvSpPr>
        <p:spPr>
          <a:xfrm>
            <a:off x="5610582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8" name="任意多边形: 形状 27"/>
          <p:cNvSpPr/>
          <p:nvPr userDrawn="1"/>
        </p:nvSpPr>
        <p:spPr>
          <a:xfrm>
            <a:off x="5187746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>
            <a:off x="4764911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0" name="任意多边形: 形状 29"/>
          <p:cNvSpPr/>
          <p:nvPr userDrawn="1"/>
        </p:nvSpPr>
        <p:spPr>
          <a:xfrm>
            <a:off x="4342075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>
            <a:off x="3496403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3" name="任意多边形: 形状 32"/>
          <p:cNvSpPr/>
          <p:nvPr userDrawn="1"/>
        </p:nvSpPr>
        <p:spPr>
          <a:xfrm>
            <a:off x="3073568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4" name="任意多边形: 形状 33"/>
          <p:cNvSpPr/>
          <p:nvPr userDrawn="1"/>
        </p:nvSpPr>
        <p:spPr>
          <a:xfrm>
            <a:off x="2650732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5" name="任意多边形: 形状 34"/>
          <p:cNvSpPr/>
          <p:nvPr userDrawn="1"/>
        </p:nvSpPr>
        <p:spPr>
          <a:xfrm>
            <a:off x="2227896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6" name="任意多边形: 形状 35"/>
          <p:cNvSpPr/>
          <p:nvPr userDrawn="1"/>
        </p:nvSpPr>
        <p:spPr>
          <a:xfrm>
            <a:off x="1805061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7" name="任意多边形: 形状 36"/>
          <p:cNvSpPr/>
          <p:nvPr userDrawn="1"/>
        </p:nvSpPr>
        <p:spPr>
          <a:xfrm>
            <a:off x="1382225" y="-442650"/>
            <a:ext cx="7810500" cy="7743299"/>
          </a:xfrm>
          <a:custGeom>
            <a:avLst/>
            <a:gdLst>
              <a:gd name="connsiteX0" fmla="*/ 0 w 7810500"/>
              <a:gd name="connsiteY0" fmla="*/ 175533 h 6976383"/>
              <a:gd name="connsiteX1" fmla="*/ 2533650 w 7810500"/>
              <a:gd name="connsiteY1" fmla="*/ 594633 h 6976383"/>
              <a:gd name="connsiteX2" fmla="*/ 4991100 w 7810500"/>
              <a:gd name="connsiteY2" fmla="*/ 5071383 h 6976383"/>
              <a:gd name="connsiteX3" fmla="*/ 7810500 w 7810500"/>
              <a:gd name="connsiteY3" fmla="*/ 6976383 h 697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0500" h="6976383">
                <a:moveTo>
                  <a:pt x="0" y="175533"/>
                </a:moveTo>
                <a:cubicBezTo>
                  <a:pt x="850900" y="-22905"/>
                  <a:pt x="1701800" y="-221342"/>
                  <a:pt x="2533650" y="594633"/>
                </a:cubicBezTo>
                <a:cubicBezTo>
                  <a:pt x="3365500" y="1410608"/>
                  <a:pt x="4111625" y="4007758"/>
                  <a:pt x="4991100" y="5071383"/>
                </a:cubicBezTo>
                <a:cubicBezTo>
                  <a:pt x="5870575" y="6135008"/>
                  <a:pt x="6840537" y="6555695"/>
                  <a:pt x="7810500" y="6976383"/>
                </a:cubicBezTo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bg1">
                    <a:lumMod val="85000"/>
                    <a:alpha val="20000"/>
                  </a:schemeClr>
                </a:gs>
                <a:gs pos="100000">
                  <a:schemeClr val="bg1">
                    <a:lumMod val="85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cxnSp>
        <p:nvCxnSpPr>
          <p:cNvPr id="43" name="直接连接符 42"/>
          <p:cNvCxnSpPr/>
          <p:nvPr userDrawn="1"/>
        </p:nvCxnSpPr>
        <p:spPr>
          <a:xfrm>
            <a:off x="695325" y="6296016"/>
            <a:ext cx="108013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695325" y="49528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 userDrawn="1"/>
        </p:nvCxnSpPr>
        <p:spPr>
          <a:xfrm>
            <a:off x="695325" y="54766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 userDrawn="1"/>
        </p:nvSpPr>
        <p:spPr>
          <a:xfrm>
            <a:off x="11446337" y="3614871"/>
            <a:ext cx="45719" cy="2307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占位符 52"/>
          <p:cNvSpPr>
            <a:spLocks noGrp="1"/>
          </p:cNvSpPr>
          <p:nvPr>
            <p:ph type="body" sz="quarter" idx="13" hasCustomPrompt="1"/>
          </p:nvPr>
        </p:nvSpPr>
        <p:spPr>
          <a:xfrm>
            <a:off x="596909" y="4549085"/>
            <a:ext cx="1124026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 defTabSz="457200"/>
            <a:r>
              <a:rPr lang="en-US" altLang="zh-CN" dirty="0"/>
              <a:t>2019 / 01 / 01</a:t>
            </a:r>
            <a:endParaRPr lang="en-US" altLang="zh-CN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 userDrawn="1"/>
        </p:nvSpPr>
        <p:spPr>
          <a:xfrm>
            <a:off x="6172768" y="4375787"/>
            <a:ext cx="5342251" cy="18553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695326" y="1937538"/>
            <a:ext cx="5323908" cy="18553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 userDrawn="1"/>
        </p:nvSpPr>
        <p:spPr>
          <a:xfrm>
            <a:off x="6172768" y="1934592"/>
            <a:ext cx="5342251" cy="18553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 userDrawn="1"/>
        </p:nvSpPr>
        <p:spPr>
          <a:xfrm>
            <a:off x="695326" y="4375787"/>
            <a:ext cx="5323908" cy="18553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4924796" y="2829145"/>
            <a:ext cx="2333385" cy="2373902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图片占位符 48"/>
          <p:cNvSpPr>
            <a:spLocks noGrp="1"/>
          </p:cNvSpPr>
          <p:nvPr>
            <p:ph type="pic" sz="quarter" idx="12"/>
          </p:nvPr>
        </p:nvSpPr>
        <p:spPr>
          <a:xfrm>
            <a:off x="8295822" y="1304503"/>
            <a:ext cx="3038042" cy="1302026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57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827966" y="2314256"/>
            <a:ext cx="3047530" cy="1302026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58" name="图片占位符 48"/>
          <p:cNvSpPr>
            <a:spLocks noGrp="1"/>
          </p:cNvSpPr>
          <p:nvPr>
            <p:ph type="pic" sz="quarter" idx="11"/>
          </p:nvPr>
        </p:nvSpPr>
        <p:spPr>
          <a:xfrm>
            <a:off x="4535804" y="1817758"/>
            <a:ext cx="3038042" cy="1302026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4" name="组合 3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26" name="任意多边形: 形状 2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6" name="任意多边形: 形状 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" name="任意多边形: 形状 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" name="任意多边形: 形状 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4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3224723" y="1388896"/>
            <a:ext cx="2985577" cy="4415004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50" name="图片占位符 48"/>
          <p:cNvSpPr>
            <a:spLocks noGrp="1"/>
          </p:cNvSpPr>
          <p:nvPr>
            <p:ph type="pic" sz="quarter" idx="11"/>
          </p:nvPr>
        </p:nvSpPr>
        <p:spPr>
          <a:xfrm>
            <a:off x="6832266" y="1388896"/>
            <a:ext cx="2985577" cy="4415004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51" name="图片占位符 48"/>
          <p:cNvSpPr>
            <a:spLocks noGrp="1"/>
          </p:cNvSpPr>
          <p:nvPr>
            <p:ph type="pic" sz="quarter" idx="12"/>
          </p:nvPr>
        </p:nvSpPr>
        <p:spPr>
          <a:xfrm>
            <a:off x="10413506" y="1388896"/>
            <a:ext cx="2985577" cy="4415004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4" name="组合 3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26" name="任意多边形: 形状 2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6" name="任意多边形: 形状 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" name="任意多边形: 形状 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" name="任意多边形: 形状 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48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7530894" y="1242915"/>
            <a:ext cx="2886281" cy="4243479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49" name="图片占位符 48"/>
          <p:cNvSpPr>
            <a:spLocks noGrp="1"/>
          </p:cNvSpPr>
          <p:nvPr>
            <p:ph type="pic" sz="quarter" idx="11"/>
          </p:nvPr>
        </p:nvSpPr>
        <p:spPr>
          <a:xfrm>
            <a:off x="1777199" y="4189539"/>
            <a:ext cx="2886281" cy="1296855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4" name="组合 3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26" name="任意多边形: 形状 2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6" name="任意多边形: 形状 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" name="任意多边形: 形状 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" name="任意多边形: 形状 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</p:spTree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lang="zh-CN" altLang="en-US" sz="18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行距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背景图片出处</a:t>
            </a: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英文 </a:t>
            </a:r>
            <a:r>
              <a:rPr lang="en-US" altLang="zh-CN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Arial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中文 微软雅黑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正文 </a:t>
            </a:r>
            <a:r>
              <a:rPr lang="en-US" altLang="zh-CN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1.0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en-US" altLang="zh-CN" sz="1400" dirty="0" err="1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cn.bing.com</a:t>
            </a: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不得被全部或部分的复制、传播、销售，否则将承担法律责任。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prstClr val="white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/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选择“设计”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“变体”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“颜色”；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898370" y="4449176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51" name="矩形 50"/>
          <p:cNvSpPr/>
          <p:nvPr userDrawn="1"/>
        </p:nvSpPr>
        <p:spPr>
          <a:xfrm>
            <a:off x="6096000" y="1076279"/>
            <a:ext cx="6219825" cy="236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715217" y="853629"/>
            <a:ext cx="5762087" cy="226207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-5106625" y="-55"/>
            <a:ext cx="24301094" cy="7743300"/>
            <a:chOff x="-6579190" y="-442650"/>
            <a:chExt cx="24301094" cy="7743300"/>
          </a:xfrm>
        </p:grpSpPr>
        <p:grpSp>
          <p:nvGrpSpPr>
            <p:cNvPr id="7" name="组合 6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8" name="任意多边形: 形状 7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29" name="组合 28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0" name="任意多边形: 形状 29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cxnSp>
        <p:nvCxnSpPr>
          <p:cNvPr id="53" name="直接连接符 52"/>
          <p:cNvCxnSpPr/>
          <p:nvPr userDrawn="1"/>
        </p:nvCxnSpPr>
        <p:spPr>
          <a:xfrm>
            <a:off x="695325" y="49528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 userDrawn="1"/>
        </p:nvCxnSpPr>
        <p:spPr>
          <a:xfrm>
            <a:off x="695325" y="54766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 userDrawn="1"/>
        </p:nvGrpSpPr>
        <p:grpSpPr>
          <a:xfrm>
            <a:off x="695325" y="6292750"/>
            <a:ext cx="10801350" cy="3266"/>
            <a:chOff x="695325" y="6292750"/>
            <a:chExt cx="10801350" cy="3266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695325" y="6296016"/>
              <a:ext cx="1080135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695325" y="6292750"/>
              <a:ext cx="362857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文本框 57"/>
          <p:cNvSpPr txBox="1"/>
          <p:nvPr userDrawn="1"/>
        </p:nvSpPr>
        <p:spPr>
          <a:xfrm>
            <a:off x="305936" y="4523348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01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0" name="矩形 59"/>
          <p:cNvSpPr/>
          <p:nvPr userDrawn="1"/>
        </p:nvSpPr>
        <p:spPr>
          <a:xfrm>
            <a:off x="707513" y="4477618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 userDrawn="1"/>
        </p:nvSpPr>
        <p:spPr>
          <a:xfrm>
            <a:off x="390385" y="5521288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02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3" name="矩形 62"/>
          <p:cNvSpPr/>
          <p:nvPr userDrawn="1"/>
        </p:nvSpPr>
        <p:spPr>
          <a:xfrm>
            <a:off x="791962" y="545842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 userDrawn="1"/>
        </p:nvSpPr>
        <p:spPr>
          <a:xfrm>
            <a:off x="7409931" y="2677055"/>
            <a:ext cx="42755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</a:t>
            </a:r>
            <a:endParaRPr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矩形 67"/>
          <p:cNvSpPr/>
          <p:nvPr userDrawn="1"/>
        </p:nvSpPr>
        <p:spPr>
          <a:xfrm>
            <a:off x="10629900" y="1101680"/>
            <a:ext cx="590550" cy="165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1003143" y="5448031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2" name="文本框 1"/>
          <p:cNvSpPr txBox="1"/>
          <p:nvPr userDrawn="1"/>
        </p:nvSpPr>
        <p:spPr>
          <a:xfrm>
            <a:off x="4780140" y="4284308"/>
            <a:ext cx="69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03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5181717" y="422144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392898" y="4211051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2" name="文本框 71"/>
          <p:cNvSpPr txBox="1"/>
          <p:nvPr userDrawn="1"/>
        </p:nvSpPr>
        <p:spPr>
          <a:xfrm>
            <a:off x="9728060" y="5521288"/>
            <a:ext cx="69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06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3" name="矩形 72"/>
          <p:cNvSpPr/>
          <p:nvPr userDrawn="1"/>
        </p:nvSpPr>
        <p:spPr>
          <a:xfrm>
            <a:off x="10129637" y="545842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10340818" y="5448031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5" name="文本框 74"/>
          <p:cNvSpPr txBox="1"/>
          <p:nvPr userDrawn="1"/>
        </p:nvSpPr>
        <p:spPr>
          <a:xfrm>
            <a:off x="9728060" y="4274148"/>
            <a:ext cx="69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05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6" name="矩形 75"/>
          <p:cNvSpPr/>
          <p:nvPr userDrawn="1"/>
        </p:nvSpPr>
        <p:spPr>
          <a:xfrm>
            <a:off x="10129637" y="421128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10340818" y="4200891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6" name="文本框 5"/>
          <p:cNvSpPr txBox="1"/>
          <p:nvPr userDrawn="1"/>
        </p:nvSpPr>
        <p:spPr>
          <a:xfrm>
            <a:off x="4851260" y="5521288"/>
            <a:ext cx="69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04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5252837" y="545842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5464018" y="5448031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选择“开始”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“新建幻灯片”；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…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: 圆角 3"/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免费下载更多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微软官方</a:t>
            </a:r>
            <a:r>
              <a:rPr lang="en-US" altLang="zh-CN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PPT</a:t>
            </a: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模板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8" name="图片 7" descr="图片包含 室内, 文字, 纵横字谜, 物体&#10;&#10;自动生成的说明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998" y="1935162"/>
            <a:ext cx="2987676" cy="298767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OneDrive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微软听听文档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识图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2110462" y="4440286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51" name="矩形 50"/>
          <p:cNvSpPr/>
          <p:nvPr userDrawn="1"/>
        </p:nvSpPr>
        <p:spPr>
          <a:xfrm>
            <a:off x="6096000" y="1076279"/>
            <a:ext cx="6219825" cy="236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689817" y="853629"/>
            <a:ext cx="5762087" cy="226207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7" name="组合 6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8" name="任意多边形: 形状 7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29" name="组合 28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0" name="任意多边形: 形状 29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cxnSp>
        <p:nvCxnSpPr>
          <p:cNvPr id="53" name="直接连接符 52"/>
          <p:cNvCxnSpPr/>
          <p:nvPr userDrawn="1"/>
        </p:nvCxnSpPr>
        <p:spPr>
          <a:xfrm>
            <a:off x="695325" y="49528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 userDrawn="1"/>
        </p:nvCxnSpPr>
        <p:spPr>
          <a:xfrm>
            <a:off x="695325" y="54766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 userDrawn="1"/>
        </p:nvGrpSpPr>
        <p:grpSpPr>
          <a:xfrm>
            <a:off x="695325" y="6292750"/>
            <a:ext cx="10801350" cy="3266"/>
            <a:chOff x="695325" y="6292750"/>
            <a:chExt cx="10801350" cy="3266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695325" y="6296016"/>
              <a:ext cx="1080135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695325" y="6292750"/>
              <a:ext cx="362857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文本框 57"/>
          <p:cNvSpPr txBox="1"/>
          <p:nvPr userDrawn="1"/>
        </p:nvSpPr>
        <p:spPr>
          <a:xfrm>
            <a:off x="1518028" y="4514458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01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0" name="矩形 59"/>
          <p:cNvSpPr/>
          <p:nvPr userDrawn="1"/>
        </p:nvSpPr>
        <p:spPr>
          <a:xfrm>
            <a:off x="1919605" y="4468728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 userDrawn="1"/>
        </p:nvSpPr>
        <p:spPr>
          <a:xfrm>
            <a:off x="4181212" y="451354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02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3" name="矩形 62"/>
          <p:cNvSpPr/>
          <p:nvPr userDrawn="1"/>
        </p:nvSpPr>
        <p:spPr>
          <a:xfrm>
            <a:off x="4582789" y="4450676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 userDrawn="1"/>
        </p:nvSpPr>
        <p:spPr>
          <a:xfrm>
            <a:off x="6857951" y="452165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03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6" name="矩形 65"/>
          <p:cNvSpPr/>
          <p:nvPr userDrawn="1"/>
        </p:nvSpPr>
        <p:spPr>
          <a:xfrm>
            <a:off x="7259528" y="4470916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 userDrawn="1"/>
        </p:nvSpPr>
        <p:spPr>
          <a:xfrm>
            <a:off x="7409931" y="2677055"/>
            <a:ext cx="42755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</a:t>
            </a:r>
            <a:endParaRPr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矩形 67"/>
          <p:cNvSpPr/>
          <p:nvPr userDrawn="1"/>
        </p:nvSpPr>
        <p:spPr>
          <a:xfrm>
            <a:off x="10629900" y="1101680"/>
            <a:ext cx="590550" cy="165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4766008" y="4440286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2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1554" y="4440286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64" name="文本框 63"/>
          <p:cNvSpPr txBox="1"/>
          <p:nvPr userDrawn="1"/>
        </p:nvSpPr>
        <p:spPr>
          <a:xfrm>
            <a:off x="9483235" y="452165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04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0" name="矩形 69"/>
          <p:cNvSpPr/>
          <p:nvPr userDrawn="1"/>
        </p:nvSpPr>
        <p:spPr>
          <a:xfrm>
            <a:off x="9884812" y="4470916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10077101" y="4440286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3702530" y="4038092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51" name="矩形 50"/>
          <p:cNvSpPr/>
          <p:nvPr userDrawn="1"/>
        </p:nvSpPr>
        <p:spPr>
          <a:xfrm>
            <a:off x="6096000" y="1076279"/>
            <a:ext cx="6219825" cy="2262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689817" y="853629"/>
            <a:ext cx="5762087" cy="226207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7" name="组合 6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8" name="任意多边形: 形状 7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29" name="组合 28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0" name="任意多边形: 形状 29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cxnSp>
        <p:nvCxnSpPr>
          <p:cNvPr id="53" name="直接连接符 52"/>
          <p:cNvCxnSpPr/>
          <p:nvPr userDrawn="1"/>
        </p:nvCxnSpPr>
        <p:spPr>
          <a:xfrm>
            <a:off x="695325" y="495280"/>
            <a:ext cx="2095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 userDrawn="1"/>
        </p:nvCxnSpPr>
        <p:spPr>
          <a:xfrm>
            <a:off x="695325" y="547667"/>
            <a:ext cx="1190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 userDrawn="1"/>
        </p:nvGrpSpPr>
        <p:grpSpPr>
          <a:xfrm>
            <a:off x="695325" y="6292750"/>
            <a:ext cx="10801350" cy="3266"/>
            <a:chOff x="695325" y="6292750"/>
            <a:chExt cx="10801350" cy="3266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695325" y="6296016"/>
              <a:ext cx="1080135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695325" y="6292750"/>
              <a:ext cx="362857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文本框 57"/>
          <p:cNvSpPr txBox="1"/>
          <p:nvPr userDrawn="1"/>
        </p:nvSpPr>
        <p:spPr>
          <a:xfrm>
            <a:off x="3110096" y="4112264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01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0" name="矩形 59"/>
          <p:cNvSpPr/>
          <p:nvPr userDrawn="1"/>
        </p:nvSpPr>
        <p:spPr>
          <a:xfrm>
            <a:off x="3511673" y="4066534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 userDrawn="1"/>
        </p:nvSpPr>
        <p:spPr>
          <a:xfrm>
            <a:off x="5989180" y="4111349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02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3" name="矩形 62"/>
          <p:cNvSpPr/>
          <p:nvPr userDrawn="1"/>
        </p:nvSpPr>
        <p:spPr>
          <a:xfrm>
            <a:off x="6390757" y="4048482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 userDrawn="1"/>
        </p:nvSpPr>
        <p:spPr>
          <a:xfrm>
            <a:off x="8869119" y="4119462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03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6" name="矩形 65"/>
          <p:cNvSpPr/>
          <p:nvPr userDrawn="1"/>
        </p:nvSpPr>
        <p:spPr>
          <a:xfrm>
            <a:off x="9270696" y="4068722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 userDrawn="1"/>
        </p:nvSpPr>
        <p:spPr>
          <a:xfrm>
            <a:off x="7409931" y="2641071"/>
            <a:ext cx="42755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</a:t>
            </a:r>
            <a:endParaRPr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矩形 67"/>
          <p:cNvSpPr/>
          <p:nvPr userDrawn="1"/>
        </p:nvSpPr>
        <p:spPr>
          <a:xfrm>
            <a:off x="10629900" y="1101680"/>
            <a:ext cx="590550" cy="165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6601938" y="4038092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2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9475685" y="4038092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6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3702530" y="5178999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0" name="文本框 69"/>
          <p:cNvSpPr txBox="1"/>
          <p:nvPr userDrawn="1"/>
        </p:nvSpPr>
        <p:spPr>
          <a:xfrm>
            <a:off x="3110096" y="5253171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04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3" name="矩形 72"/>
          <p:cNvSpPr/>
          <p:nvPr userDrawn="1"/>
        </p:nvSpPr>
        <p:spPr>
          <a:xfrm>
            <a:off x="3511673" y="5207441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73"/>
          <p:cNvSpPr txBox="1"/>
          <p:nvPr userDrawn="1"/>
        </p:nvSpPr>
        <p:spPr>
          <a:xfrm>
            <a:off x="5989180" y="525225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05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5" name="矩形 74"/>
          <p:cNvSpPr/>
          <p:nvPr userDrawn="1"/>
        </p:nvSpPr>
        <p:spPr>
          <a:xfrm>
            <a:off x="6390757" y="5189389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/>
          <p:cNvSpPr txBox="1"/>
          <p:nvPr userDrawn="1"/>
        </p:nvSpPr>
        <p:spPr>
          <a:xfrm>
            <a:off x="8869119" y="5260369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06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7" name="矩形 76"/>
          <p:cNvSpPr/>
          <p:nvPr userDrawn="1"/>
        </p:nvSpPr>
        <p:spPr>
          <a:xfrm>
            <a:off x="9270696" y="5209629"/>
            <a:ext cx="124855" cy="1257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6601938" y="5178999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  <p:sp>
        <p:nvSpPr>
          <p:cNvPr id="79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9475685" y="5178999"/>
            <a:ext cx="1493935" cy="6783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60000"/>
              </a:lnSpc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</a:t>
            </a:r>
            <a:endParaRPr lang="en-US" altLang="zh-CN" dirty="0"/>
          </a:p>
          <a:p>
            <a:pPr lvl="0"/>
            <a:r>
              <a:rPr lang="en-US" altLang="zh-CN" dirty="0"/>
              <a:t>Your title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4" name="组合 3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26" name="任意多边形: 形状 2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6" name="任意多边形: 形状 5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" name="任意多边形: 形状 6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" name="任意多边形: 形状 7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58" name="文本占位符 57"/>
          <p:cNvSpPr>
            <a:spLocks noGrp="1"/>
          </p:cNvSpPr>
          <p:nvPr>
            <p:ph type="body" sz="quarter" idx="10" hasCustomPrompt="1"/>
          </p:nvPr>
        </p:nvSpPr>
        <p:spPr>
          <a:xfrm>
            <a:off x="3096302" y="2384548"/>
            <a:ext cx="870751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zh-CN" altLang="en-US" sz="4800" dirty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lvl="0" defTabSz="45720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6" name="矩形 45"/>
          <p:cNvSpPr/>
          <p:nvPr userDrawn="1"/>
        </p:nvSpPr>
        <p:spPr>
          <a:xfrm>
            <a:off x="4656138" y="-17934"/>
            <a:ext cx="2879725" cy="42390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 userDrawn="1"/>
        </p:nvSpPr>
        <p:spPr>
          <a:xfrm>
            <a:off x="3576767" y="2176047"/>
            <a:ext cx="241660" cy="2433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/>
          <p:cNvCxnSpPr/>
          <p:nvPr userDrawn="1"/>
        </p:nvCxnSpPr>
        <p:spPr>
          <a:xfrm>
            <a:off x="3198813" y="3297138"/>
            <a:ext cx="36285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 userDrawn="1"/>
        </p:nvCxnSpPr>
        <p:spPr>
          <a:xfrm>
            <a:off x="3198813" y="3295641"/>
            <a:ext cx="289718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 userDrawn="1"/>
        </p:nvSpPr>
        <p:spPr>
          <a:xfrm>
            <a:off x="7442199" y="2368857"/>
            <a:ext cx="93664" cy="5454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标题 9"/>
          <p:cNvSpPr>
            <a:spLocks noGrp="1"/>
          </p:cNvSpPr>
          <p:nvPr>
            <p:ph type="title" hasCustomPrompt="1"/>
          </p:nvPr>
        </p:nvSpPr>
        <p:spPr>
          <a:xfrm>
            <a:off x="3867728" y="2078754"/>
            <a:ext cx="2133918" cy="978729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Add </a:t>
            </a:r>
            <a:br>
              <a:rPr lang="en-US" altLang="zh-CN" dirty="0"/>
            </a:br>
            <a:r>
              <a:rPr lang="en-US" altLang="zh-CN" dirty="0"/>
              <a:t>your title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55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1872157" y="1850540"/>
            <a:ext cx="2761455" cy="410091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 userDrawn="1"/>
        </p:nvSpPr>
        <p:spPr>
          <a:xfrm>
            <a:off x="708025" y="2423409"/>
            <a:ext cx="2141933" cy="3120141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4276536" y="2000253"/>
            <a:ext cx="5756667" cy="36099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1779846" y="1737916"/>
            <a:ext cx="2761455" cy="410091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6579190" y="-442650"/>
            <a:ext cx="24301094" cy="7743300"/>
            <a:chOff x="-6579190" y="-442650"/>
            <a:chExt cx="24301094" cy="7743300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6579190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1877525" y="-442650"/>
              <a:ext cx="15844379" cy="7743300"/>
              <a:chOff x="-7074490" y="-442650"/>
              <a:chExt cx="15844379" cy="774330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59389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536553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137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309118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-731954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-1154790" y="-442650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-1577625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200046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242329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284613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326896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-369180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411464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4537476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-4960311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-5383147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-5805983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-6228818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6651654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7074490" y="-442649"/>
                <a:ext cx="7810500" cy="7743299"/>
              </a:xfrm>
              <a:custGeom>
                <a:avLst/>
                <a:gdLst>
                  <a:gd name="connsiteX0" fmla="*/ 0 w 7810500"/>
                  <a:gd name="connsiteY0" fmla="*/ 175533 h 6976383"/>
                  <a:gd name="connsiteX1" fmla="*/ 2533650 w 7810500"/>
                  <a:gd name="connsiteY1" fmla="*/ 594633 h 6976383"/>
                  <a:gd name="connsiteX2" fmla="*/ 4991100 w 7810500"/>
                  <a:gd name="connsiteY2" fmla="*/ 5071383 h 6976383"/>
                  <a:gd name="connsiteX3" fmla="*/ 7810500 w 7810500"/>
                  <a:gd name="connsiteY3" fmla="*/ 6976383 h 697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10500" h="6976383">
                    <a:moveTo>
                      <a:pt x="0" y="175533"/>
                    </a:moveTo>
                    <a:cubicBezTo>
                      <a:pt x="850900" y="-22905"/>
                      <a:pt x="1701800" y="-221342"/>
                      <a:pt x="2533650" y="594633"/>
                    </a:cubicBezTo>
                    <a:cubicBezTo>
                      <a:pt x="3365500" y="1410608"/>
                      <a:pt x="4111625" y="4007758"/>
                      <a:pt x="4991100" y="5071383"/>
                    </a:cubicBezTo>
                    <a:cubicBezTo>
                      <a:pt x="5870575" y="6135008"/>
                      <a:pt x="6840537" y="6555695"/>
                      <a:pt x="7810500" y="6976383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85000"/>
                        <a:alpha val="20000"/>
                      </a:schemeClr>
                    </a:gs>
                    <a:gs pos="100000">
                      <a:schemeClr val="bg1">
                        <a:lumMod val="85000"/>
                        <a:alpha val="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57" name="图片占位符 48"/>
          <p:cNvSpPr>
            <a:spLocks noGrp="1"/>
          </p:cNvSpPr>
          <p:nvPr>
            <p:ph type="pic" sz="quarter" idx="11"/>
          </p:nvPr>
        </p:nvSpPr>
        <p:spPr>
          <a:xfrm>
            <a:off x="986581" y="4049827"/>
            <a:ext cx="1135674" cy="114172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6" name="图片占位符 48"/>
          <p:cNvSpPr>
            <a:spLocks noGrp="1"/>
          </p:cNvSpPr>
          <p:nvPr>
            <p:ph type="pic" sz="quarter" idx="10"/>
          </p:nvPr>
        </p:nvSpPr>
        <p:spPr>
          <a:xfrm>
            <a:off x="986581" y="2287272"/>
            <a:ext cx="1135674" cy="1141728"/>
          </a:xfrm>
          <a:prstGeom prst="rect">
            <a:avLst/>
          </a:prstGeom>
          <a:effectLst>
            <a:outerShdw blurRad="254000" dist="165100" dir="2700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-343825" y="714810"/>
            <a:ext cx="1523999" cy="661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69759"/>
            <a:ext cx="540544" cy="90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97866" y="495734"/>
            <a:ext cx="2141933" cy="88024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60000"/>
              </a:lnSpc>
              <a:def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80000"/>
              </a:lnSpc>
            </a:pPr>
            <a:r>
              <a:rPr lang="en-US" altLang="zh-CN" dirty="0"/>
              <a:t>Results</a:t>
            </a:r>
            <a:br>
              <a:rPr lang="en-US" altLang="zh-CN" dirty="0"/>
            </a:br>
            <a:r>
              <a:rPr lang="en-US" altLang="zh-CN" dirty="0"/>
              <a:t>showcase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slow">
    <p:wipe dir="r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10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1.xml"/><Relationship Id="rId1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2.xml"/><Relationship Id="rId1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3.xml"/><Relationship Id="rId1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14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5.xml"/><Relationship Id="rId1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6.xml"/><Relationship Id="rId1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8.xml"/><Relationship Id="rId1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.xml"/><Relationship Id="rId1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9.xml"/><Relationship Id="rId1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20.xml"/><Relationship Id="rId1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21.xml"/><Relationship Id="rId1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22.xml"/><Relationship Id="rId1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23.xml"/><Relationship Id="rId1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4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25.xml"/><Relationship Id="rId1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26.xml"/><Relationship Id="rId1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27.xml"/><Relationship Id="rId1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28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2.xml"/><Relationship Id="rId1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29.xml"/><Relationship Id="rId1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30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3.xml"/><Relationship Id="rId1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4.xml"/><Relationship Id="rId1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5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6.xml"/><Relationship Id="rId1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7.xml"/><Relationship Id="rId1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8.xml"/><Relationship Id="rId1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3005" y="1827530"/>
            <a:ext cx="10052685" cy="1457325"/>
          </a:xfrm>
        </p:spPr>
        <p:txBody>
          <a:bodyPr/>
          <a:lstStyle/>
          <a:p>
            <a:r>
              <a:rPr lang="zh-CN" sz="4800" dirty="0">
                <a:solidFill>
                  <a:srgbClr val="C00000"/>
                </a:solidFill>
              </a:rPr>
              <a:t>本周工作内容汇报</a:t>
            </a:r>
            <a:endParaRPr lang="zh-CN" sz="4800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2025</a:t>
            </a:r>
            <a:r>
              <a:rPr lang="zh-CN" altLang="en-US" dirty="0">
                <a:solidFill>
                  <a:schemeClr val="tx1"/>
                </a:solidFill>
              </a:rPr>
              <a:t>年</a:t>
            </a:r>
            <a:r>
              <a:rPr lang="en-US" altLang="zh-CN" dirty="0">
                <a:solidFill>
                  <a:schemeClr val="tx1"/>
                </a:solidFill>
              </a:rPr>
              <a:t>09</a:t>
            </a:r>
            <a:r>
              <a:rPr lang="zh-CN" altLang="en-US" dirty="0">
                <a:solidFill>
                  <a:schemeClr val="tx1"/>
                </a:solidFill>
              </a:rPr>
              <a:t>月</a:t>
            </a:r>
            <a:r>
              <a:rPr lang="en-US" altLang="zh-CN" dirty="0">
                <a:solidFill>
                  <a:schemeClr val="tx1"/>
                </a:solidFill>
              </a:rPr>
              <a:t>18</a:t>
            </a:r>
            <a:r>
              <a:rPr lang="zh-CN" altLang="en-US" dirty="0">
                <a:solidFill>
                  <a:schemeClr val="tx1"/>
                </a:solidFill>
              </a:rPr>
              <a:t>日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黄子昱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667385" y="61956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1765300" y="669925"/>
            <a:ext cx="57302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3200" b="1">
                <a:sym typeface="+mn-ea"/>
              </a:rPr>
              <a:t>tilelink</a:t>
            </a:r>
            <a:endParaRPr lang="zh-CN" altLang="en-US" sz="3200" b="1"/>
          </a:p>
        </p:txBody>
      </p:sp>
      <p:sp>
        <p:nvSpPr>
          <p:cNvPr id="3" name="文本框 2"/>
          <p:cNvSpPr txBox="1"/>
          <p:nvPr/>
        </p:nvSpPr>
        <p:spPr>
          <a:xfrm>
            <a:off x="1440180" y="1449705"/>
            <a:ext cx="8780145" cy="181483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大规模深度学习模型通常需要分布式系统以实现高效的训练与推理，分布式模型执行的基础构建模块是</a:t>
            </a:r>
            <a:r>
              <a:rPr lang="zh-CN" altLang="en-US" sz="1600" b="0" i="0">
                <a:solidFill>
                  <a:srgbClr val="FF6827"/>
                </a:solidFill>
                <a:latin typeface="Arial" panose="020B0604020202020204"/>
                <a:ea typeface="Arial" panose="020B0604020202020204"/>
              </a:rPr>
              <a:t>层内并行算子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。提升层内并行算子性能的最有效方法在于实现计算与通信的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Overlap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。这种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Overlap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可通过</a:t>
            </a:r>
            <a:r>
              <a:rPr lang="zh-CN" altLang="en-US" sz="1600" b="0" i="0">
                <a:solidFill>
                  <a:srgbClr val="FF6827"/>
                </a:solidFill>
                <a:latin typeface="Arial" panose="020B0604020202020204"/>
                <a:ea typeface="Arial" panose="020B0604020202020204"/>
              </a:rPr>
              <a:t>算子分解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（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Operator Decomposition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）或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 </a:t>
            </a:r>
            <a:r>
              <a:rPr lang="en-US" altLang="zh-CN" sz="1600" b="0" i="0">
                <a:solidFill>
                  <a:srgbClr val="FF6827"/>
                </a:solidFill>
                <a:latin typeface="Arial" panose="020B0604020202020204"/>
                <a:ea typeface="Arial" panose="020B0604020202020204"/>
              </a:rPr>
              <a:t>Kernel </a:t>
            </a:r>
            <a:r>
              <a:rPr lang="zh-CN" altLang="en-US" sz="1600" b="0" i="0">
                <a:solidFill>
                  <a:srgbClr val="FF6827"/>
                </a:solidFill>
                <a:latin typeface="Arial" panose="020B0604020202020204"/>
                <a:ea typeface="Arial" panose="020B0604020202020204"/>
              </a:rPr>
              <a:t>融合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（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Fusion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）两种方式达成：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0" indent="0" algn="just" fontAlgn="base">
              <a:spcBef>
                <a:spcPct val="0"/>
              </a:spcBef>
              <a:spcAft>
                <a:spcPct val="0"/>
              </a:spcAft>
            </a:pP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457200" lvl="1" indent="0" algn="just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Operator Decomposition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虽易于实现，但性能往往欠佳。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457200" lvl="1" indent="0" algn="just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将通信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Kernel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与计算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Kernel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相融合则需深厚的专业知识且易出错。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40815" y="3757930"/>
            <a:ext cx="8779510" cy="13220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本文中，作者提出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TileLink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，旨在高效编译并生成计算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-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通信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Overlap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执行的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Kernel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。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TileLink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由</a:t>
            </a:r>
            <a:r>
              <a:rPr lang="zh-CN" altLang="en-US" sz="1600" b="0" i="0">
                <a:solidFill>
                  <a:srgbClr val="FF6827"/>
                </a:solidFill>
                <a:latin typeface="Arial" panose="020B0604020202020204"/>
                <a:ea typeface="Arial" panose="020B0604020202020204"/>
              </a:rPr>
              <a:t>前端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（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Frontend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）和</a:t>
            </a:r>
            <a:r>
              <a:rPr lang="zh-CN" altLang="en-US" sz="1600" b="0" i="0">
                <a:solidFill>
                  <a:srgbClr val="FF6827"/>
                </a:solidFill>
                <a:latin typeface="Arial" panose="020B0604020202020204"/>
                <a:ea typeface="Arial" panose="020B0604020202020204"/>
              </a:rPr>
              <a:t>后端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（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Backend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）构成：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0" indent="0" algn="just" fontAlgn="base">
              <a:spcBef>
                <a:spcPct val="0"/>
              </a:spcBef>
              <a:spcAft>
                <a:spcPct val="0"/>
              </a:spcAft>
            </a:pP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457200" lvl="1" indent="0" algn="just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在前端，系统通过以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Tile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为中心的原语将通信与计算的设计空间解耦并建立关联。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457200" lvl="1" indent="0" algn="just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在后端，将这些原语转换为底层指令，整合通信与计算组件以实现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Overlap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执行。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40180" y="5469255"/>
            <a:ext cx="8780145" cy="58356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/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实验表明，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TileLink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相较于非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Overlap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基线实现了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1.17x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至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20.76x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的加速，并在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GPU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上达到了与当前最优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Overlap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执行库相当的性能水平。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</p:spTree>
    <p:custDataLst>
      <p:tags r:id="rId1"/>
    </p:custData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87400" y="4470400"/>
            <a:ext cx="5222875" cy="1981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87400" y="1466215"/>
            <a:ext cx="5222875" cy="2825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1765300" y="669925"/>
            <a:ext cx="57302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3200" b="1">
                <a:sym typeface="+mn-ea"/>
              </a:rPr>
              <a:t>tilelink</a:t>
            </a:r>
            <a:endParaRPr lang="zh-CN" altLang="en-US" sz="3200" b="1"/>
          </a:p>
        </p:txBody>
      </p:sp>
      <p:sp>
        <p:nvSpPr>
          <p:cNvPr id="7" name="文本框 6"/>
          <p:cNvSpPr txBox="1"/>
          <p:nvPr/>
        </p:nvSpPr>
        <p:spPr>
          <a:xfrm>
            <a:off x="787400" y="1466850"/>
            <a:ext cx="5080000" cy="1322070"/>
          </a:xfrm>
          <a:prstGeom prst="rect">
            <a:avLst/>
          </a:prstGeom>
        </p:spPr>
        <p:txBody>
          <a:bodyPr>
            <a:spAutoFit/>
          </a:bodyPr>
          <a:p>
            <a:pPr marL="0" indent="0" algn="just"/>
            <a:r>
              <a:rPr lang="zh-CN" altLang="en-US" sz="1600">
                <a:sym typeface="+mn-ea"/>
              </a:rPr>
              <a:t>算子分解类工作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：将通信和计算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Kernel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拆分为更小规模的同构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Kernel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，随后将其分配到多个通信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-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计算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Kernel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对中。这些拆分后的小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Kernel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可被调度到不同的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Stream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上，使得通信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Kernel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和计算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Kernel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能同时对切分的数据分片进行操作。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5185" y="2968625"/>
            <a:ext cx="5080000" cy="1322070"/>
          </a:xfrm>
          <a:prstGeom prst="rect">
            <a:avLst/>
          </a:prstGeom>
        </p:spPr>
        <p:txBody>
          <a:bodyPr>
            <a:spAutoFit/>
          </a:bodyPr>
          <a:p>
            <a:pPr marL="0" indent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然而，类似上述算子分解的方法有一些局限性：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0" indent="0" algn="just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分解后的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Kernel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间的</a:t>
            </a:r>
            <a:r>
              <a:rPr lang="zh-CN" altLang="en-US" sz="1600" b="0" i="0" u="sng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同步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机制需要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Host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端介入，会在运行中引入不可忽略的开销。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0" indent="0" algn="just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en-US" altLang="zh-CN" sz="1600" b="0" i="0" u="sng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L2 Cache </a:t>
            </a:r>
            <a:r>
              <a:rPr lang="zh-CN" altLang="en-US" sz="1600" b="0" i="0" u="sng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利用率降低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、</a:t>
            </a:r>
            <a:r>
              <a:rPr lang="zh-CN" altLang="en-US" sz="1600" b="0" i="0" u="sng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资源量化效率不足</a:t>
            </a:r>
            <a:r>
              <a:rPr lang="en-US" altLang="zh-CN" sz="1600" b="0" i="0" u="sng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(tail effect)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，导致分解后的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Kernel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性能可能出现恶化。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722110" y="24206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45185" y="4604067"/>
            <a:ext cx="5080000" cy="583565"/>
          </a:xfrm>
          <a:prstGeom prst="rect">
            <a:avLst/>
          </a:prstGeom>
        </p:spPr>
        <p:txBody>
          <a:bodyPr>
            <a:spAutoFit/>
          </a:bodyPr>
          <a:p>
            <a:pPr marL="0" indent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ym typeface="+mn-ea"/>
              </a:rPr>
              <a:t>算子融合类工作：</a:t>
            </a:r>
            <a:r>
              <a:rPr lang="en-US" altLang="zh-CN" sz="1600" b="0" i="0" u="sng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Flux </a:t>
            </a:r>
            <a:r>
              <a:rPr lang="zh-CN" altLang="en-US" sz="1600" b="0" i="0" u="sng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将通信和计算操作分解为更细粒度的操作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，并进一步</a:t>
            </a:r>
            <a:r>
              <a:rPr lang="zh-CN" altLang="en-US" sz="1600" b="0" i="0" u="sng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融合成更大的 </a:t>
            </a:r>
            <a:r>
              <a:rPr lang="en-US" altLang="zh-CN" sz="1600" b="0" i="0" u="sng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Kernel</a:t>
            </a:r>
            <a:endParaRPr lang="en-US" altLang="zh-CN" sz="1600" b="0" i="0" u="sng">
              <a:solidFill>
                <a:srgbClr val="FF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45185" y="5500687"/>
            <a:ext cx="5080000" cy="829945"/>
          </a:xfrm>
          <a:prstGeom prst="rect">
            <a:avLst/>
          </a:prstGeom>
        </p:spPr>
        <p:txBody>
          <a:bodyPr>
            <a:spAutoFit/>
          </a:bodyPr>
          <a:p>
            <a:pPr marL="0" indent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然而，虽然这种方式实现的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Kernel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效率很高，但是</a:t>
            </a:r>
            <a:r>
              <a:rPr lang="zh-CN" altLang="en-US" sz="1600" b="0" i="0" u="sng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开发成本同样很高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，尤其是针对不同场景、模型可能需要开发特定的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Kernel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。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26910" y="917575"/>
            <a:ext cx="3455035" cy="35528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910" y="4577080"/>
            <a:ext cx="3782695" cy="17532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1765300" y="669925"/>
            <a:ext cx="57302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3200" b="1">
                <a:sym typeface="+mn-ea"/>
              </a:rPr>
              <a:t>tilelink</a:t>
            </a:r>
            <a:endParaRPr lang="zh-CN" altLang="en-US" sz="3200" b="1"/>
          </a:p>
        </p:txBody>
      </p:sp>
      <p:sp>
        <p:nvSpPr>
          <p:cNvPr id="10" name="文本框 9"/>
          <p:cNvSpPr txBox="1"/>
          <p:nvPr/>
        </p:nvSpPr>
        <p:spPr>
          <a:xfrm>
            <a:off x="6722110" y="24206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9625" y="2084705"/>
            <a:ext cx="5661660" cy="39243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280910" y="3074035"/>
            <a:ext cx="4157345" cy="107632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/>
              <a:t>TileLink </a:t>
            </a:r>
            <a:r>
              <a:rPr lang="zh-CN" altLang="en-US" sz="1600"/>
              <a:t>专注于层内重叠；就是在一个</a:t>
            </a:r>
            <a:r>
              <a:rPr lang="en-US" altLang="zh-CN" sz="1600"/>
              <a:t>layer</a:t>
            </a:r>
            <a:r>
              <a:rPr lang="zh-CN" altLang="en-US" sz="1600"/>
              <a:t>内不同操作（如</a:t>
            </a:r>
            <a:r>
              <a:rPr lang="en-US" altLang="zh-CN" sz="1600"/>
              <a:t>gemm</a:t>
            </a:r>
            <a:r>
              <a:rPr lang="zh-CN" altLang="en-US" sz="1600"/>
              <a:t>，</a:t>
            </a:r>
            <a:r>
              <a:rPr lang="en-US" altLang="zh-CN" sz="1600"/>
              <a:t>all-reduce</a:t>
            </a:r>
            <a:r>
              <a:rPr lang="zh-CN" altLang="en-US" sz="1600"/>
              <a:t>）的重叠</a:t>
            </a:r>
            <a:endParaRPr lang="zh-CN" altLang="en-US" sz="1600"/>
          </a:p>
          <a:p>
            <a:endParaRPr lang="zh-CN" altLang="en-US" sz="1600"/>
          </a:p>
          <a:p>
            <a:endParaRPr lang="zh-CN" altLang="en-US" sz="1600"/>
          </a:p>
        </p:txBody>
      </p:sp>
    </p:spTree>
    <p:custDataLst>
      <p:tags r:id="rId2"/>
    </p:custData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1765300" y="669925"/>
            <a:ext cx="57302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3200" b="1">
                <a:sym typeface="+mn-ea"/>
              </a:rPr>
              <a:t>tilelink</a:t>
            </a:r>
            <a:endParaRPr lang="zh-CN" altLang="en-US" sz="3200" b="1"/>
          </a:p>
        </p:txBody>
      </p:sp>
      <p:sp>
        <p:nvSpPr>
          <p:cNvPr id="10" name="文本框 9"/>
          <p:cNvSpPr txBox="1"/>
          <p:nvPr/>
        </p:nvSpPr>
        <p:spPr>
          <a:xfrm>
            <a:off x="6722110" y="24206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066665" y="44354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053455" y="2788603"/>
            <a:ext cx="5080000" cy="2799715"/>
          </a:xfrm>
          <a:prstGeom prst="rect">
            <a:avLst/>
          </a:prstGeom>
        </p:spPr>
        <p:txBody>
          <a:bodyPr>
            <a:spAutoFit/>
          </a:bodyPr>
          <a:p>
            <a:pPr marL="0" indent="0" algn="just"/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如左图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Table 2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所示，采用不同技术方案的性能进行对比，其中 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Non-Overlap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为直接使用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cuBLAS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和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NCCL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的无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Overlap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方案；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Decomposition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则为采用算子分解技术。可以看出，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Decomposition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是性能最差的，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Fusion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方案在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AG + GEMM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中最优，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TileLink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在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GEMM + RS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中最优，同时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AG + GEMM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与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FLUX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性能接近（约达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99%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）。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0" indent="0" algn="just"/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同时，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FLUX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需要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2000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行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CUDA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代码，而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TileLink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仅需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200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行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Python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代码，编程效率提升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10x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。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400" y="2063115"/>
            <a:ext cx="5537200" cy="34372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1765300" y="669925"/>
            <a:ext cx="57302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3200" b="1">
                <a:sym typeface="+mn-ea"/>
              </a:rPr>
              <a:t>tilelink</a:t>
            </a:r>
            <a:endParaRPr lang="zh-CN" altLang="en-US" sz="3200" b="1"/>
          </a:p>
        </p:txBody>
      </p:sp>
      <p:sp>
        <p:nvSpPr>
          <p:cNvPr id="10" name="文本框 9"/>
          <p:cNvSpPr txBox="1"/>
          <p:nvPr/>
        </p:nvSpPr>
        <p:spPr>
          <a:xfrm>
            <a:off x="6722110" y="24206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066665" y="44354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304915" y="1253173"/>
            <a:ext cx="5080000" cy="398780"/>
          </a:xfrm>
          <a:prstGeom prst="rect">
            <a:avLst/>
          </a:prstGeom>
        </p:spPr>
        <p:txBody>
          <a:bodyPr>
            <a:spAutoFit/>
          </a:bodyPr>
          <a:p>
            <a:pPr marL="0" indent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i="0">
                <a:solidFill>
                  <a:srgbClr val="434343"/>
                </a:solidFill>
                <a:latin typeface="Arial" panose="020B0604020202020204"/>
                <a:ea typeface="Arial" panose="020B0604020202020204"/>
              </a:rPr>
              <a:t>前端原语（</a:t>
            </a:r>
            <a:r>
              <a:rPr lang="en-US" altLang="zh-CN" sz="2000" b="1" i="0">
                <a:solidFill>
                  <a:srgbClr val="434343"/>
                </a:solidFill>
                <a:latin typeface="Arial" panose="020B0604020202020204"/>
                <a:ea typeface="Arial" panose="020B0604020202020204"/>
              </a:rPr>
              <a:t>Frontend Primitives</a:t>
            </a:r>
            <a:r>
              <a:rPr lang="zh-CN" altLang="en-US" sz="2000" b="1" i="0">
                <a:solidFill>
                  <a:srgbClr val="434343"/>
                </a:solidFill>
                <a:latin typeface="Arial" panose="020B0604020202020204"/>
                <a:ea typeface="Arial" panose="020B0604020202020204"/>
              </a:rPr>
              <a:t>）</a:t>
            </a:r>
            <a:endParaRPr lang="zh-CN" altLang="en-US" sz="2000" b="1" i="0">
              <a:solidFill>
                <a:srgbClr val="434343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05" y="1652270"/>
            <a:ext cx="5807710" cy="52622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i="0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解耦设计空间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分为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3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个子空间：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0" indent="0" algn="just" fontAlgn="base">
              <a:spcBef>
                <a:spcPct val="0"/>
              </a:spcBef>
              <a:spcAft>
                <a:spcPct val="0"/>
              </a:spcAft>
            </a:pP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0" indent="0" algn="just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1600" b="0" i="0" u="sng">
                <a:solidFill>
                  <a:srgbClr val="FF6827"/>
                </a:solidFill>
                <a:latin typeface="Arial" panose="020B0604020202020204"/>
                <a:ea typeface="Arial" panose="020B0604020202020204"/>
              </a:rPr>
              <a:t>分块尺寸（</a:t>
            </a:r>
            <a:r>
              <a:rPr lang="en-US" altLang="zh-CN" sz="1600" b="0" i="0" u="sng">
                <a:solidFill>
                  <a:srgbClr val="FF6827"/>
                </a:solidFill>
                <a:latin typeface="Arial" panose="020B0604020202020204"/>
                <a:ea typeface="Arial" panose="020B0604020202020204"/>
              </a:rPr>
              <a:t>Tile Size</a:t>
            </a:r>
            <a:r>
              <a:rPr lang="zh-CN" altLang="en-US" sz="1600" b="0" i="0" u="sng">
                <a:solidFill>
                  <a:srgbClr val="FF6827"/>
                </a:solidFill>
                <a:latin typeface="Arial" panose="020B0604020202020204"/>
                <a:ea typeface="Arial" panose="020B0604020202020204"/>
              </a:rPr>
              <a:t>）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：如下图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Figure 2a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所示，通信组件每次传输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128x128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的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Tile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；计算组件每次处理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128x256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的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Tile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。</a:t>
            </a:r>
            <a:r>
              <a:rPr lang="zh-CN" sz="1600" b="0" i="0" u="sng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</a:rPr>
              <a:t>这俩是解耦的</a:t>
            </a:r>
            <a:endParaRPr lang="zh-CN" sz="1600" b="0" i="0" u="sng">
              <a:solidFill>
                <a:srgbClr val="FF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marL="0" indent="0" algn="just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0" indent="0" algn="just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1600" b="0" i="0" u="sng">
                <a:solidFill>
                  <a:srgbClr val="FF6827"/>
                </a:solidFill>
                <a:latin typeface="Arial" panose="020B0604020202020204"/>
                <a:ea typeface="Arial" panose="020B0604020202020204"/>
              </a:rPr>
              <a:t>分块顺序（</a:t>
            </a:r>
            <a:r>
              <a:rPr lang="en-US" altLang="zh-CN" sz="1600" b="0" i="0" u="sng">
                <a:solidFill>
                  <a:srgbClr val="FF6827"/>
                </a:solidFill>
                <a:latin typeface="Arial" panose="020B0604020202020204"/>
                <a:ea typeface="Arial" panose="020B0604020202020204"/>
              </a:rPr>
              <a:t>Tile Order</a:t>
            </a:r>
            <a:r>
              <a:rPr lang="zh-CN" altLang="en-US" sz="1600" b="0" i="0" u="sng">
                <a:solidFill>
                  <a:srgbClr val="FF6827"/>
                </a:solidFill>
                <a:latin typeface="Arial" panose="020B0604020202020204"/>
                <a:ea typeface="Arial" panose="020B0604020202020204"/>
              </a:rPr>
              <a:t>）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 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：如下图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Figure 2b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所示，通信组件可以与计算组件采用不同的分块顺序。</a:t>
            </a:r>
            <a:r>
              <a:rPr lang="zh-CN" altLang="en-US" sz="1600" b="0" i="0" u="sng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分块顺序的选择也存在权衡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：若计算组件等待多个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Rank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的数据分块，则能在处理更大数据块时获得更好的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Cache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效率，但可能等待时间变长；反之，仅等待单个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Rank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的数据分块，可提早开始计算，但整体计算效率可能降低。图中例子为通信采用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Ring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顺序而每次迭代等待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2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个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Rank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数据。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0" indent="0" algn="just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0" indent="0" algn="just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1600" b="0" i="0" u="sng">
                <a:solidFill>
                  <a:srgbClr val="FF6827"/>
                </a:solidFill>
                <a:latin typeface="Arial" panose="020B0604020202020204"/>
                <a:ea typeface="Arial" panose="020B0604020202020204"/>
              </a:rPr>
              <a:t>资源映射（</a:t>
            </a:r>
            <a:r>
              <a:rPr lang="en-US" altLang="zh-CN" sz="1600" b="0" i="0" u="sng">
                <a:solidFill>
                  <a:srgbClr val="FF6827"/>
                </a:solidFill>
                <a:latin typeface="Arial" panose="020B0604020202020204"/>
                <a:ea typeface="Arial" panose="020B0604020202020204"/>
              </a:rPr>
              <a:t>Resource Mapping</a:t>
            </a:r>
            <a:r>
              <a:rPr lang="zh-CN" altLang="en-US" sz="1600" b="0" i="0" u="sng">
                <a:solidFill>
                  <a:srgbClr val="FF6827"/>
                </a:solidFill>
                <a:latin typeface="Arial" panose="020B0604020202020204"/>
                <a:ea typeface="Arial" panose="020B0604020202020204"/>
              </a:rPr>
              <a:t>）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：如下图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Figure 2c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所示，通信与计算组件可映射到不同单元或相同单元。比如，如果通信组件使用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Copy Engine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（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DMA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），可以避免与计算组件的资源冲突，但需要承担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Host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带来的额外开销（单独开通信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kernel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）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；但是如果采用计算核心执行数据拷贝，则可以消除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Host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开销，但可能引发资源冲突，这</a:t>
            </a:r>
            <a:r>
              <a:rPr lang="zh-CN" altLang="en-US" sz="1600" b="0" i="0" u="sng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适用于计算组件无法充分利用所有处理核心的场景（分出</a:t>
            </a:r>
            <a:r>
              <a:rPr lang="en-US" altLang="zh-CN" sz="1600" b="0" i="0" u="sng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SM</a:t>
            </a:r>
            <a:r>
              <a:rPr lang="zh-CN" altLang="en-US" sz="1600" b="0" i="0" u="sng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</a:rPr>
              <a:t>做通信）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。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9615" y="2721610"/>
            <a:ext cx="6382385" cy="29489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1765300" y="669925"/>
            <a:ext cx="57302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3200" b="1">
                <a:sym typeface="+mn-ea"/>
              </a:rPr>
              <a:t>tilelink</a:t>
            </a:r>
            <a:endParaRPr lang="zh-CN" altLang="en-US" sz="3200" b="1"/>
          </a:p>
        </p:txBody>
      </p:sp>
      <p:sp>
        <p:nvSpPr>
          <p:cNvPr id="10" name="文本框 9"/>
          <p:cNvSpPr txBox="1"/>
          <p:nvPr/>
        </p:nvSpPr>
        <p:spPr>
          <a:xfrm>
            <a:off x="6722110" y="24206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066665" y="44354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70510" y="1469073"/>
            <a:ext cx="5080000" cy="398780"/>
          </a:xfrm>
          <a:prstGeom prst="rect">
            <a:avLst/>
          </a:prstGeom>
        </p:spPr>
        <p:txBody>
          <a:bodyPr>
            <a:spAutoFit/>
          </a:bodyPr>
          <a:p>
            <a:pPr marL="0" indent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i="0">
                <a:solidFill>
                  <a:srgbClr val="434343"/>
                </a:solidFill>
                <a:latin typeface="Arial" panose="020B0604020202020204"/>
                <a:ea typeface="Arial" panose="020B0604020202020204"/>
              </a:rPr>
              <a:t>前端原语（</a:t>
            </a:r>
            <a:r>
              <a:rPr lang="en-US" altLang="zh-CN" sz="2000" b="1" i="0">
                <a:solidFill>
                  <a:srgbClr val="434343"/>
                </a:solidFill>
                <a:latin typeface="Arial" panose="020B0604020202020204"/>
                <a:ea typeface="Arial" panose="020B0604020202020204"/>
              </a:rPr>
              <a:t>Frontend Primitives</a:t>
            </a:r>
            <a:r>
              <a:rPr lang="zh-CN" altLang="en-US" sz="2000" b="1" i="0">
                <a:solidFill>
                  <a:srgbClr val="434343"/>
                </a:solidFill>
                <a:latin typeface="Arial" panose="020B0604020202020204"/>
                <a:ea typeface="Arial" panose="020B0604020202020204"/>
              </a:rPr>
              <a:t>）</a:t>
            </a:r>
            <a:endParaRPr lang="zh-CN" altLang="en-US" sz="2000" b="1" i="0">
              <a:solidFill>
                <a:srgbClr val="434343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7760" y="0"/>
            <a:ext cx="7254240" cy="20116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165" y="2613660"/>
            <a:ext cx="9364980" cy="36804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1765300" y="669925"/>
            <a:ext cx="57302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3200" b="1">
                <a:sym typeface="+mn-ea"/>
              </a:rPr>
              <a:t>tilelink</a:t>
            </a:r>
            <a:endParaRPr lang="zh-CN" altLang="en-US" sz="3200" b="1"/>
          </a:p>
        </p:txBody>
      </p:sp>
      <p:sp>
        <p:nvSpPr>
          <p:cNvPr id="10" name="文本框 9"/>
          <p:cNvSpPr txBox="1"/>
          <p:nvPr/>
        </p:nvSpPr>
        <p:spPr>
          <a:xfrm>
            <a:off x="6722110" y="24206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066665" y="44354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70510" y="1469073"/>
            <a:ext cx="5080000" cy="398780"/>
          </a:xfrm>
          <a:prstGeom prst="rect">
            <a:avLst/>
          </a:prstGeom>
        </p:spPr>
        <p:txBody>
          <a:bodyPr>
            <a:spAutoFit/>
          </a:bodyPr>
          <a:p>
            <a:pPr marL="0" indent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i="0">
                <a:solidFill>
                  <a:srgbClr val="434343"/>
                </a:solidFill>
                <a:latin typeface="Arial" panose="020B0604020202020204"/>
                <a:ea typeface="Arial" panose="020B0604020202020204"/>
              </a:rPr>
              <a:t>前端原语（</a:t>
            </a:r>
            <a:r>
              <a:rPr lang="en-US" altLang="zh-CN" sz="2000" b="1" i="0">
                <a:solidFill>
                  <a:srgbClr val="434343"/>
                </a:solidFill>
                <a:latin typeface="Arial" panose="020B0604020202020204"/>
                <a:ea typeface="Arial" panose="020B0604020202020204"/>
              </a:rPr>
              <a:t>Frontend Primitives</a:t>
            </a:r>
            <a:r>
              <a:rPr lang="zh-CN" altLang="en-US" sz="2000" b="1" i="0">
                <a:solidFill>
                  <a:srgbClr val="434343"/>
                </a:solidFill>
                <a:latin typeface="Arial" panose="020B0604020202020204"/>
                <a:ea typeface="Arial" panose="020B0604020202020204"/>
              </a:rPr>
              <a:t>）</a:t>
            </a:r>
            <a:endParaRPr lang="zh-CN" altLang="en-US" sz="2000" b="1" i="0">
              <a:solidFill>
                <a:srgbClr val="434343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7760" y="0"/>
            <a:ext cx="7254240" cy="20116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47345" y="2181860"/>
            <a:ext cx="5749290" cy="427672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0" i="0" u="sng">
                <a:solidFill>
                  <a:srgbClr val="FF6827"/>
                </a:solidFill>
                <a:latin typeface="Arial" panose="020B0604020202020204"/>
                <a:ea typeface="Arial" panose="020B0604020202020204"/>
              </a:rPr>
              <a:t>信号原语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：旨在管理通信和计算之间的屏障，包括：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457200" lvl="1" indent="0" algn="just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producer(peer)_tile_notify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：生产者或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Peer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通知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457200" lvl="1" indent="0" algn="just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consumer(peer)_tile_wait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：消费者或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Peer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等待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457200" lvl="1" indent="0" algn="just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rank_notify(wait)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：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Rank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通知和等待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457200" lvl="1" indent="0" algn="just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0" indent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在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Device-side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：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457200" lvl="1" indent="0" algn="just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producer_tile_notify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和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consumer_tile_wait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适用于</a:t>
            </a:r>
            <a:r>
              <a:rPr lang="zh-CN" altLang="en-US" sz="1600" b="0" i="0" u="sng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生产者</a:t>
            </a:r>
            <a:r>
              <a:rPr lang="en-US" altLang="zh-CN" sz="1600" b="0" i="0" u="sng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-</a:t>
            </a:r>
            <a:r>
              <a:rPr lang="zh-CN" altLang="en-US" sz="1600" b="0" i="0" u="sng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消费者关系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，例如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AllGather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与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GEMM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运算中各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Tile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的交互；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457200" lvl="1" indent="0" algn="just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peer_tile_notify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和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peer_tile_wait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主要用于跨不同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Rank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的同一算子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Tile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，使用户能够构建多样化的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Tile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执行顺序。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0" indent="0" algn="just" fontAlgn="base">
              <a:spcBef>
                <a:spcPct val="0"/>
              </a:spcBef>
              <a:spcAft>
                <a:spcPct val="0"/>
              </a:spcAft>
            </a:pP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0" indent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在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Host-side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：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457200" lvl="1" indent="0" algn="just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rank_notify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和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rank_wait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用于管理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Copy Engine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和计算核心间的同步屏障。当通信任务映射至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Copy Engine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时，这些原语可有效协调通信与计算间的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Tile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执行顺序。如上图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Figure 3a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所示。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40195" y="3267075"/>
            <a:ext cx="5080000" cy="1814830"/>
          </a:xfrm>
          <a:prstGeom prst="rect">
            <a:avLst/>
          </a:prstGeom>
        </p:spPr>
        <p:txBody>
          <a:bodyPr>
            <a:spAutoFit/>
          </a:bodyPr>
          <a:p>
            <a:pPr marL="0" indent="0"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Notify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原语需通过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Mode Argument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或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Rank argument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明确待通知的远端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Rank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范围。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TileLink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为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Mode Agrument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提供两种选项：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p2p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和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broadcast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。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457200" lvl="1" indent="0" algn="just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en-US" altLang="zh-CN" sz="1600" b="0" i="0">
                <a:solidFill>
                  <a:srgbClr val="FF6827"/>
                </a:solidFill>
                <a:latin typeface="Arial" panose="020B0604020202020204"/>
                <a:ea typeface="Arial" panose="020B0604020202020204"/>
              </a:rPr>
              <a:t>p2p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 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仅通知单个目标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Rank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，其数值由给定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Tile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标识（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tile_id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）在全局张量视图中的偏移量计算得出；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457200" lvl="1" indent="0" algn="just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en-US" altLang="zh-CN" sz="1600" b="0" i="0">
                <a:solidFill>
                  <a:srgbClr val="FF6827"/>
                </a:solidFill>
                <a:latin typeface="Arial" panose="020B0604020202020204"/>
                <a:ea typeface="Arial" panose="020B0604020202020204"/>
              </a:rPr>
              <a:t>broadcast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 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则向所有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Rank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发送通知信号。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</p:spTree>
    <p:custDataLst>
      <p:tags r:id="rId2"/>
    </p:custDataLst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1765300" y="669925"/>
            <a:ext cx="57302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3200" b="1">
                <a:sym typeface="+mn-ea"/>
              </a:rPr>
              <a:t>tilelink</a:t>
            </a:r>
            <a:endParaRPr lang="zh-CN" altLang="en-US" sz="3200" b="1"/>
          </a:p>
        </p:txBody>
      </p:sp>
      <p:sp>
        <p:nvSpPr>
          <p:cNvPr id="10" name="文本框 9"/>
          <p:cNvSpPr txBox="1"/>
          <p:nvPr/>
        </p:nvSpPr>
        <p:spPr>
          <a:xfrm>
            <a:off x="6722110" y="24206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066665" y="44354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70510" y="1469073"/>
            <a:ext cx="5080000" cy="398780"/>
          </a:xfrm>
          <a:prstGeom prst="rect">
            <a:avLst/>
          </a:prstGeom>
        </p:spPr>
        <p:txBody>
          <a:bodyPr>
            <a:spAutoFit/>
          </a:bodyPr>
          <a:p>
            <a:pPr marL="0" indent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i="0">
                <a:solidFill>
                  <a:srgbClr val="434343"/>
                </a:solidFill>
                <a:latin typeface="Arial" panose="020B0604020202020204"/>
                <a:ea typeface="Arial" panose="020B0604020202020204"/>
              </a:rPr>
              <a:t>前端原语（</a:t>
            </a:r>
            <a:r>
              <a:rPr lang="en-US" altLang="zh-CN" sz="2000" b="1" i="0">
                <a:solidFill>
                  <a:srgbClr val="434343"/>
                </a:solidFill>
                <a:latin typeface="Arial" panose="020B0604020202020204"/>
                <a:ea typeface="Arial" panose="020B0604020202020204"/>
              </a:rPr>
              <a:t>Frontend Primitives</a:t>
            </a:r>
            <a:r>
              <a:rPr lang="zh-CN" altLang="en-US" sz="2000" b="1" i="0">
                <a:solidFill>
                  <a:srgbClr val="434343"/>
                </a:solidFill>
                <a:latin typeface="Arial" panose="020B0604020202020204"/>
                <a:ea typeface="Arial" panose="020B0604020202020204"/>
              </a:rPr>
              <a:t>）</a:t>
            </a:r>
            <a:endParaRPr lang="zh-CN" altLang="en-US" sz="2000" b="1" i="0">
              <a:solidFill>
                <a:srgbClr val="434343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7760" y="0"/>
            <a:ext cx="7254240" cy="20116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279650" y="2788920"/>
            <a:ext cx="6851015" cy="3046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0" i="0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数据原语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促进了数据传输过程，主要包括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tile_push(pull)_data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和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rank_copy_data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两类原语。这些原语精确控制着传输数据的资源映射与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Tile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大小。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457200" lvl="1" indent="0" algn="just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Device-side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的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 </a:t>
            </a:r>
            <a:r>
              <a:rPr lang="en-US" altLang="zh-CN" sz="1600" b="0" i="0" u="sng">
                <a:solidFill>
                  <a:srgbClr val="FF6827"/>
                </a:solidFill>
                <a:latin typeface="Arial" panose="020B0604020202020204"/>
                <a:ea typeface="Arial" panose="020B0604020202020204"/>
              </a:rPr>
              <a:t>tile_push(pull)_data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 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原语将通信映射至处理核心。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457200" lvl="1" indent="0" algn="just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Host-side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的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 </a:t>
            </a:r>
            <a:r>
              <a:rPr lang="en-US" altLang="zh-CN" sz="1600" b="0" i="0" u="sng">
                <a:solidFill>
                  <a:srgbClr val="FF6827"/>
                </a:solidFill>
                <a:latin typeface="Arial" panose="020B0604020202020204"/>
                <a:ea typeface="Arial" panose="020B0604020202020204"/>
              </a:rPr>
              <a:t>rank_copy_data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 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原语则将通信映射至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Copy Engine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。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457200" lvl="1" indent="0" algn="just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0" indent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数据传输存在拉取（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pull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）与推送（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push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）两种模式，各自适配不同的同步机制：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457200" lvl="1" indent="0" algn="just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在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 </a:t>
            </a:r>
            <a:r>
              <a:rPr lang="en-US" altLang="zh-CN" sz="1600" b="0" i="0" u="sng">
                <a:solidFill>
                  <a:srgbClr val="FF6827"/>
                </a:solidFill>
                <a:latin typeface="Arial" panose="020B0604020202020204"/>
                <a:ea typeface="Arial" panose="020B0604020202020204"/>
              </a:rPr>
              <a:t>pull </a:t>
            </a:r>
            <a:r>
              <a:rPr lang="zh-CN" altLang="en-US" sz="1600" b="0" i="0" u="sng">
                <a:solidFill>
                  <a:srgbClr val="FF6827"/>
                </a:solidFill>
                <a:latin typeface="Arial" panose="020B0604020202020204"/>
                <a:ea typeface="Arial" panose="020B0604020202020204"/>
              </a:rPr>
              <a:t>模式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下，生产者从所有其他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Rank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读取数据，并通过本地屏障通知其消费者；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457200" lvl="1" indent="0" algn="just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与之相反，</a:t>
            </a:r>
            <a:r>
              <a:rPr lang="en-US" altLang="zh-CN" sz="1600" b="0" i="0" u="sng">
                <a:solidFill>
                  <a:srgbClr val="FF6827"/>
                </a:solidFill>
                <a:latin typeface="Arial" panose="020B0604020202020204"/>
                <a:ea typeface="Arial" panose="020B0604020202020204"/>
              </a:rPr>
              <a:t>push </a:t>
            </a:r>
            <a:r>
              <a:rPr lang="zh-CN" altLang="en-US" sz="1600" b="0" i="0" u="sng">
                <a:solidFill>
                  <a:srgbClr val="FF6827"/>
                </a:solidFill>
                <a:latin typeface="Arial" panose="020B0604020202020204"/>
                <a:ea typeface="Arial" panose="020B0604020202020204"/>
              </a:rPr>
              <a:t>模式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允许生产者将本地数据写入所有其他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Rank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，同时向远端消费者发送数据到达通知。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</p:spTree>
    <p:custDataLst>
      <p:tags r:id="rId2"/>
    </p:custDataLst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1765300" y="669925"/>
            <a:ext cx="57302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3200" b="1">
                <a:sym typeface="+mn-ea"/>
              </a:rPr>
              <a:t>tilelink</a:t>
            </a:r>
            <a:endParaRPr lang="zh-CN" altLang="en-US" sz="3200" b="1"/>
          </a:p>
        </p:txBody>
      </p:sp>
      <p:sp>
        <p:nvSpPr>
          <p:cNvPr id="10" name="文本框 9"/>
          <p:cNvSpPr txBox="1"/>
          <p:nvPr/>
        </p:nvSpPr>
        <p:spPr>
          <a:xfrm>
            <a:off x="6722110" y="24206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066665" y="44354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70510" y="1469073"/>
            <a:ext cx="5080000" cy="398780"/>
          </a:xfrm>
          <a:prstGeom prst="rect">
            <a:avLst/>
          </a:prstGeom>
        </p:spPr>
        <p:txBody>
          <a:bodyPr>
            <a:spAutoFit/>
          </a:bodyPr>
          <a:p>
            <a:pPr marL="0" indent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i="0">
                <a:solidFill>
                  <a:srgbClr val="434343"/>
                </a:solidFill>
                <a:latin typeface="Arial" panose="020B0604020202020204"/>
                <a:ea typeface="Arial" panose="020B0604020202020204"/>
              </a:rPr>
              <a:t>后端映射（</a:t>
            </a:r>
            <a:r>
              <a:rPr lang="en-US" altLang="zh-CN" sz="2000" b="1" i="0">
                <a:solidFill>
                  <a:srgbClr val="434343"/>
                </a:solidFill>
                <a:latin typeface="Arial" panose="020B0604020202020204"/>
                <a:ea typeface="Arial" panose="020B0604020202020204"/>
              </a:rPr>
              <a:t>Backend Mapping</a:t>
            </a:r>
            <a:r>
              <a:rPr lang="zh-CN" altLang="en-US" sz="2000" b="1" i="0">
                <a:solidFill>
                  <a:srgbClr val="434343"/>
                </a:solidFill>
                <a:latin typeface="Arial" panose="020B0604020202020204"/>
                <a:ea typeface="Arial" panose="020B0604020202020204"/>
              </a:rPr>
              <a:t>）</a:t>
            </a:r>
            <a:endParaRPr lang="zh-CN" altLang="en-US" sz="2000" b="1" i="0">
              <a:solidFill>
                <a:srgbClr val="434343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984500" y="2721928"/>
            <a:ext cx="5080000" cy="3046095"/>
          </a:xfrm>
          <a:prstGeom prst="rect">
            <a:avLst/>
          </a:prstGeom>
        </p:spPr>
        <p:txBody>
          <a:bodyPr>
            <a:spAutoFit/>
          </a:bodyPr>
          <a:p>
            <a:pPr marL="0" indent="0"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TileLink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采用以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Tile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为中心的映射方法，将前端原语编译为底层代码。以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Tile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为中心的映射包含三个组成部分：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457200" lvl="1" indent="0" algn="just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1600" b="0" i="0" u="sng">
                <a:solidFill>
                  <a:srgbClr val="FF6827"/>
                </a:solidFill>
                <a:latin typeface="Arial" panose="020B0604020202020204"/>
                <a:ea typeface="Arial" panose="020B0604020202020204"/>
              </a:rPr>
              <a:t>形状映射（</a:t>
            </a:r>
            <a:r>
              <a:rPr lang="en-US" altLang="zh-CN" sz="1600" b="0" i="0" u="sng">
                <a:solidFill>
                  <a:srgbClr val="FF6827"/>
                </a:solidFill>
                <a:latin typeface="Arial" panose="020B0604020202020204"/>
                <a:ea typeface="Arial" panose="020B0604020202020204"/>
              </a:rPr>
              <a:t>shape mapping</a:t>
            </a:r>
            <a:r>
              <a:rPr lang="zh-CN" altLang="en-US" sz="1600" b="0" i="0" u="sng">
                <a:solidFill>
                  <a:srgbClr val="FF6827"/>
                </a:solidFill>
                <a:latin typeface="Arial" panose="020B0604020202020204"/>
                <a:ea typeface="Arial" panose="020B0604020202020204"/>
              </a:rPr>
              <a:t>）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：将每个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tile_id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与特定的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Tensor Shape Tile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相关联。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457200" lvl="1" indent="0" algn="just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en-US" altLang="zh-CN" sz="1600" b="0" i="0" u="sng">
                <a:solidFill>
                  <a:srgbClr val="FF6827"/>
                </a:solidFill>
                <a:latin typeface="Arial" panose="020B0604020202020204"/>
                <a:ea typeface="Arial" panose="020B0604020202020204"/>
              </a:rPr>
              <a:t>Rank </a:t>
            </a:r>
            <a:r>
              <a:rPr lang="zh-CN" altLang="en-US" sz="1600" b="0" i="0" u="sng">
                <a:solidFill>
                  <a:srgbClr val="FF6827"/>
                </a:solidFill>
                <a:latin typeface="Arial" panose="020B0604020202020204"/>
                <a:ea typeface="Arial" panose="020B0604020202020204"/>
              </a:rPr>
              <a:t>映射（</a:t>
            </a:r>
            <a:r>
              <a:rPr lang="en-US" altLang="zh-CN" sz="1600" b="0" i="0" u="sng">
                <a:solidFill>
                  <a:srgbClr val="FF6827"/>
                </a:solidFill>
                <a:latin typeface="Arial" panose="020B0604020202020204"/>
                <a:ea typeface="Arial" panose="020B0604020202020204"/>
              </a:rPr>
              <a:t>rank mapping</a:t>
            </a:r>
            <a:r>
              <a:rPr lang="zh-CN" altLang="en-US" sz="1600" b="0" i="0" u="sng">
                <a:solidFill>
                  <a:srgbClr val="FF6827"/>
                </a:solidFill>
                <a:latin typeface="Arial" panose="020B0604020202020204"/>
                <a:ea typeface="Arial" panose="020B0604020202020204"/>
              </a:rPr>
              <a:t>）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：将每个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tile_id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与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Device Rank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相关联。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457200" lvl="1" indent="0" algn="just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1600" b="0" i="0" u="sng">
                <a:solidFill>
                  <a:srgbClr val="FF6827"/>
                </a:solidFill>
                <a:latin typeface="Arial" panose="020B0604020202020204"/>
                <a:ea typeface="Arial" panose="020B0604020202020204"/>
              </a:rPr>
              <a:t>通道映射（</a:t>
            </a:r>
            <a:r>
              <a:rPr lang="en-US" altLang="zh-CN" sz="1600" b="0" i="0" u="sng">
                <a:solidFill>
                  <a:srgbClr val="FF6827"/>
                </a:solidFill>
                <a:latin typeface="Arial" panose="020B0604020202020204"/>
                <a:ea typeface="Arial" panose="020B0604020202020204"/>
              </a:rPr>
              <a:t>channel mapping</a:t>
            </a:r>
            <a:r>
              <a:rPr lang="zh-CN" altLang="en-US" sz="1600" b="0" i="0" u="sng">
                <a:solidFill>
                  <a:srgbClr val="FF6827"/>
                </a:solidFill>
                <a:latin typeface="Arial" panose="020B0604020202020204"/>
                <a:ea typeface="Arial" panose="020B0604020202020204"/>
              </a:rPr>
              <a:t>）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：为每个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tile_id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分配通信屏障（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communication barrier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）。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457200" lvl="1" indent="0" algn="just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0" indent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作者分别用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f</a:t>
            </a:r>
            <a:r>
              <a:rPr lang="en-US" altLang="zh-CN" sz="800" b="0" i="0" baseline="-2500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、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f</a:t>
            </a:r>
            <a:r>
              <a:rPr lang="en-US" altLang="zh-CN" sz="800" b="0" i="0" baseline="-2500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R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、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f</a:t>
            </a:r>
            <a:r>
              <a:rPr lang="en-US" altLang="zh-CN" sz="800" b="0" i="0" baseline="-2500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C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 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表示这三种映射。根据工作负载类型的不同，应采用静态和动态映射方式。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</p:spTree>
    <p:custDataLst>
      <p:tags r:id="rId1"/>
    </p:custDataLst>
  </p:cSld>
  <p:clrMapOvr>
    <a:masterClrMapping/>
  </p:clrMapOvr>
  <p:transition spd="slow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1765300" y="669925"/>
            <a:ext cx="57302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3200" b="1">
                <a:sym typeface="+mn-ea"/>
              </a:rPr>
              <a:t>tilelink</a:t>
            </a:r>
            <a:endParaRPr lang="zh-CN" altLang="en-US" sz="3200" b="1"/>
          </a:p>
        </p:txBody>
      </p:sp>
      <p:sp>
        <p:nvSpPr>
          <p:cNvPr id="10" name="文本框 9"/>
          <p:cNvSpPr txBox="1"/>
          <p:nvPr/>
        </p:nvSpPr>
        <p:spPr>
          <a:xfrm>
            <a:off x="6722110" y="24206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066665" y="44354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70510" y="1469073"/>
            <a:ext cx="5080000" cy="398780"/>
          </a:xfrm>
          <a:prstGeom prst="rect">
            <a:avLst/>
          </a:prstGeom>
        </p:spPr>
        <p:txBody>
          <a:bodyPr>
            <a:spAutoFit/>
          </a:bodyPr>
          <a:p>
            <a:pPr marL="0" indent="0"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i="0">
                <a:solidFill>
                  <a:srgbClr val="434343"/>
                </a:solidFill>
                <a:latin typeface="Arial" panose="020B0604020202020204"/>
                <a:ea typeface="Arial" panose="020B0604020202020204"/>
              </a:rPr>
              <a:t>Kernel </a:t>
            </a:r>
            <a:r>
              <a:rPr lang="zh-CN" altLang="en-US" sz="2000" b="1" i="0">
                <a:solidFill>
                  <a:srgbClr val="434343"/>
                </a:solidFill>
                <a:latin typeface="Arial" panose="020B0604020202020204"/>
                <a:ea typeface="Arial" panose="020B0604020202020204"/>
              </a:rPr>
              <a:t>设计</a:t>
            </a:r>
            <a:endParaRPr lang="zh-CN" altLang="en-US" sz="2000" b="1" i="0">
              <a:solidFill>
                <a:srgbClr val="434343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85815" y="635"/>
            <a:ext cx="6306185" cy="68814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14020" y="2195830"/>
            <a:ext cx="5080000" cy="3784600"/>
          </a:xfrm>
          <a:prstGeom prst="rect">
            <a:avLst/>
          </a:prstGeom>
        </p:spPr>
        <p:txBody>
          <a:bodyPr>
            <a:spAutoFit/>
          </a:bodyPr>
          <a:p>
            <a:pPr marL="0" indent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如下图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Figure 4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展示了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GEMM + Ring ReduceScatter Kernel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的伪代码实现，该案例采用</a:t>
            </a:r>
            <a:r>
              <a:rPr lang="zh-CN" altLang="en-US" sz="1600" b="0" i="0" u="sng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静态映射策略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，演示了生产者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-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消费者和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P2P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双向通信的编程范式。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457200" lvl="1" indent="0" algn="just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其中计算与通信均采用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SM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，分配了</a:t>
            </a:r>
            <a:r>
              <a:rPr lang="en-US" altLang="zh-CN" sz="1600" b="0" i="0" u="sng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 20 </a:t>
            </a:r>
            <a:r>
              <a:rPr lang="zh-CN" altLang="en-US" sz="1600" b="0" i="0" u="sng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个 </a:t>
            </a:r>
            <a:r>
              <a:rPr lang="en-US" altLang="zh-CN" sz="1600" b="0" i="0" u="sng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SM </a:t>
            </a:r>
            <a:r>
              <a:rPr lang="zh-CN" altLang="en-US" sz="1600" b="0" i="0" u="sng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专用于通信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（见第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1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行）。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457200" lvl="1" indent="0" algn="just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生产者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GEMM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将部分计算结果存储于本地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Tensor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，并通过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 </a:t>
            </a:r>
            <a:r>
              <a:rPr lang="en-US" altLang="zh-CN" sz="1600" b="0" i="0">
                <a:solidFill>
                  <a:srgbClr val="FF6827"/>
                </a:solidFill>
                <a:latin typeface="Arial" panose="020B0604020202020204"/>
                <a:ea typeface="Arial" panose="020B0604020202020204"/>
              </a:rPr>
              <a:t>producer_tile_notify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 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通知消费者（第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9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行）。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457200" lvl="1" indent="0" algn="just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消费者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ReduceScatter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通过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 </a:t>
            </a:r>
            <a:r>
              <a:rPr lang="en-US" altLang="zh-CN" sz="1600" b="0" i="0">
                <a:solidFill>
                  <a:srgbClr val="FF6827"/>
                </a:solidFill>
                <a:latin typeface="Arial" panose="020B0604020202020204"/>
                <a:ea typeface="Arial" panose="020B0604020202020204"/>
              </a:rPr>
              <a:t>consumer_tile_wait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（第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16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行）等待生产者就绪。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457200" lvl="1" indent="0" algn="just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一旦数据可用即执行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local reduce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操作（第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20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行），并将部分结果通过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 </a:t>
            </a:r>
            <a:r>
              <a:rPr lang="en-US" altLang="zh-CN" sz="1600" b="0" i="0">
                <a:solidFill>
                  <a:srgbClr val="FF6827"/>
                </a:solidFill>
                <a:latin typeface="Arial" panose="020B0604020202020204"/>
                <a:ea typeface="Arial" panose="020B0604020202020204"/>
              </a:rPr>
              <a:t>tile_push_data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 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传递给前序节点（第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24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行）。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457200" lvl="1" indent="0" algn="just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节点间的信号控制通过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 </a:t>
            </a:r>
            <a:r>
              <a:rPr lang="en-US" altLang="zh-CN" sz="1600" b="0" i="0">
                <a:solidFill>
                  <a:srgbClr val="FF6827"/>
                </a:solidFill>
                <a:latin typeface="Arial" panose="020B0604020202020204"/>
                <a:ea typeface="Arial" panose="020B0604020202020204"/>
              </a:rPr>
              <a:t>peer_tile_wait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（第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19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行）和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 </a:t>
            </a:r>
            <a:r>
              <a:rPr lang="en-US" altLang="zh-CN" sz="1600" b="0" i="0">
                <a:solidFill>
                  <a:srgbClr val="FF6827"/>
                </a:solidFill>
                <a:latin typeface="Arial" panose="020B0604020202020204"/>
                <a:ea typeface="Arial" panose="020B0604020202020204"/>
              </a:rPr>
              <a:t>peer_tile_notify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（第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26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行）原语实现。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</p:spTree>
    <p:custDataLst>
      <p:tags r:id="rId2"/>
    </p:custData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0295" y="1348740"/>
            <a:ext cx="10165080" cy="41605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slow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1765300" y="669925"/>
            <a:ext cx="57302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3200" b="1">
                <a:sym typeface="+mn-ea"/>
              </a:rPr>
              <a:t>tilelink</a:t>
            </a:r>
            <a:endParaRPr lang="zh-CN" altLang="en-US" sz="3200" b="1"/>
          </a:p>
        </p:txBody>
      </p:sp>
      <p:sp>
        <p:nvSpPr>
          <p:cNvPr id="10" name="文本框 9"/>
          <p:cNvSpPr txBox="1"/>
          <p:nvPr/>
        </p:nvSpPr>
        <p:spPr>
          <a:xfrm>
            <a:off x="6722110" y="24206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066665" y="44354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70510" y="1469073"/>
            <a:ext cx="5080000" cy="398780"/>
          </a:xfrm>
          <a:prstGeom prst="rect">
            <a:avLst/>
          </a:prstGeom>
        </p:spPr>
        <p:txBody>
          <a:bodyPr>
            <a:spAutoFit/>
          </a:bodyPr>
          <a:p>
            <a:pPr marL="0" indent="0"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i="0">
                <a:solidFill>
                  <a:srgbClr val="434343"/>
                </a:solidFill>
                <a:latin typeface="Arial" panose="020B0604020202020204"/>
                <a:ea typeface="Arial" panose="020B0604020202020204"/>
              </a:rPr>
              <a:t>Kernel </a:t>
            </a:r>
            <a:r>
              <a:rPr lang="zh-CN" altLang="en-US" sz="2000" b="1" i="0">
                <a:solidFill>
                  <a:srgbClr val="434343"/>
                </a:solidFill>
                <a:latin typeface="Arial" panose="020B0604020202020204"/>
                <a:ea typeface="Arial" panose="020B0604020202020204"/>
              </a:rPr>
              <a:t>设计</a:t>
            </a:r>
            <a:endParaRPr lang="zh-CN" altLang="en-US" sz="2000" b="1" i="0">
              <a:solidFill>
                <a:srgbClr val="434343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0865" y="1651000"/>
            <a:ext cx="6541135" cy="5207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4655" y="2420937"/>
            <a:ext cx="5080000" cy="3046095"/>
          </a:xfrm>
          <a:prstGeom prst="rect">
            <a:avLst/>
          </a:prstGeom>
        </p:spPr>
        <p:txBody>
          <a:bodyPr>
            <a:spAutoFit/>
          </a:bodyPr>
          <a:p>
            <a:pPr marL="0" indent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如下图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Figure 5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展示了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AllGather + MoE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的伪代码实现。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457200" lvl="1" indent="0" algn="just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同样采用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 </a:t>
            </a:r>
            <a:r>
              <a:rPr lang="en-US" altLang="zh-CN" sz="1600" b="0" i="0" u="sng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20 </a:t>
            </a:r>
            <a:r>
              <a:rPr lang="zh-CN" altLang="en-US" sz="1600" b="0" i="0" u="sng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个 </a:t>
            </a:r>
            <a:r>
              <a:rPr lang="en-US" altLang="zh-CN" sz="1600" b="0" i="0" u="sng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SM </a:t>
            </a:r>
            <a:r>
              <a:rPr lang="zh-CN" altLang="en-US" sz="1600" b="0" i="0" u="sng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处理通信任务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（第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1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行）。值得注意的是，</a:t>
            </a:r>
            <a:r>
              <a:rPr lang="en-US" altLang="zh-CN" sz="1600" b="0" i="0" u="sng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MoE </a:t>
            </a:r>
            <a:r>
              <a:rPr lang="zh-CN" altLang="en-US" sz="1600" b="0" i="0" u="sng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需要基于动态路由（输入中的 </a:t>
            </a:r>
            <a:r>
              <a:rPr lang="en-US" altLang="zh-CN" sz="1600" b="0" i="0" u="sng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topk_ids</a:t>
            </a:r>
            <a:r>
              <a:rPr lang="zh-CN" altLang="en-US" sz="1600" b="0" i="0" u="sng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）为每个 </a:t>
            </a:r>
            <a:r>
              <a:rPr lang="en-US" altLang="zh-CN" sz="1600" b="0" i="0" u="sng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token </a:t>
            </a:r>
            <a:r>
              <a:rPr lang="zh-CN" altLang="en-US" sz="1600" b="0" i="0" u="sng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选择专家，必须采用动态映射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。因此使用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table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数据结构存储形状映射、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Rank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映射及通道映射的查找表。所有相关原语均需以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table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为参数，以确保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TileLink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能基于动态映射生成正确代码。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457200" lvl="1" indent="0" algn="just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此外，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load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原语需要借助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table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中的形状映射来收集当前分片所需的正确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token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（第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11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行）及其对应的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topk_ids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（第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12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行）。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</p:spTree>
    <p:custDataLst>
      <p:tags r:id="rId2"/>
    </p:custDataLst>
  </p:cSld>
  <p:clrMapOvr>
    <a:masterClrMapping/>
  </p:clrMapOvr>
  <p:transition spd="slow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1765300" y="669925"/>
            <a:ext cx="57302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3200" b="1">
                <a:sym typeface="+mn-ea"/>
              </a:rPr>
              <a:t>tilelink</a:t>
            </a:r>
            <a:endParaRPr lang="zh-CN" altLang="en-US" sz="3200" b="1"/>
          </a:p>
        </p:txBody>
      </p:sp>
      <p:sp>
        <p:nvSpPr>
          <p:cNvPr id="10" name="文本框 9"/>
          <p:cNvSpPr txBox="1"/>
          <p:nvPr/>
        </p:nvSpPr>
        <p:spPr>
          <a:xfrm>
            <a:off x="6722110" y="24206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066665" y="44354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70510" y="1469073"/>
            <a:ext cx="5080000" cy="398780"/>
          </a:xfrm>
          <a:prstGeom prst="rect">
            <a:avLst/>
          </a:prstGeom>
        </p:spPr>
        <p:txBody>
          <a:bodyPr>
            <a:spAutoFit/>
          </a:bodyPr>
          <a:p>
            <a:pPr marL="0" indent="0"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i="0">
                <a:solidFill>
                  <a:srgbClr val="434343"/>
                </a:solidFill>
                <a:latin typeface="Arial" panose="020B0604020202020204"/>
                <a:ea typeface="Arial" panose="020B0604020202020204"/>
              </a:rPr>
              <a:t>Kernel </a:t>
            </a:r>
            <a:r>
              <a:rPr lang="zh-CN" altLang="en-US" sz="2000" b="1" i="0">
                <a:solidFill>
                  <a:srgbClr val="434343"/>
                </a:solidFill>
                <a:latin typeface="Arial" panose="020B0604020202020204"/>
                <a:ea typeface="Arial" panose="020B0604020202020204"/>
              </a:rPr>
              <a:t>设计</a:t>
            </a:r>
            <a:endParaRPr lang="zh-CN" altLang="en-US" sz="2000" b="1" i="0">
              <a:solidFill>
                <a:srgbClr val="434343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10225" y="0"/>
            <a:ext cx="658177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7665" y="2600008"/>
            <a:ext cx="5080000" cy="2553335"/>
          </a:xfrm>
          <a:prstGeom prst="rect">
            <a:avLst/>
          </a:prstGeom>
        </p:spPr>
        <p:txBody>
          <a:bodyPr>
            <a:spAutoFit/>
          </a:bodyPr>
          <a:p>
            <a:pPr marL="0" indent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如下图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Figure 6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展示了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AllGather KV + Self Attention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（序列并行）的伪代码。本案例中</a:t>
            </a:r>
            <a:r>
              <a:rPr lang="zh-CN" altLang="en-US" sz="1600" b="0" i="0" u="sng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通信操作通过 </a:t>
            </a:r>
            <a:r>
              <a:rPr lang="en-US" altLang="zh-CN" sz="1600" b="0" i="0" u="sng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Copy Engine </a:t>
            </a:r>
            <a:r>
              <a:rPr lang="zh-CN" altLang="en-US" sz="1600" b="0" i="0" u="sng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实现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，采用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Host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原语来触发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Copy Engine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。</a:t>
            </a:r>
            <a:r>
              <a:rPr lang="zh-CN" altLang="en-US" sz="1600" b="0" i="0" u="sng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通信与计算分别在两个独立的流上执行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：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457200" lvl="1" indent="0" algn="just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通信部分通过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 </a:t>
            </a:r>
            <a:r>
              <a:rPr lang="en-US" altLang="zh-CN" sz="1600" b="0" i="0">
                <a:solidFill>
                  <a:srgbClr val="FF6827"/>
                </a:solidFill>
                <a:latin typeface="Arial" panose="020B0604020202020204"/>
                <a:ea typeface="Arial" panose="020B0604020202020204"/>
              </a:rPr>
              <a:t>rank_copy_data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 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原语完成，其分块尺寸为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KV Cache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序列长度（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）除以总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Rank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数（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WORLD_SIZE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）。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457200" lvl="1" indent="0" algn="just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计算部分则采用不同的分块尺寸。通过基于分块的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Kernel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映射机制，确保通信与计算环节间的屏障操作正确执行。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</p:spTree>
    <p:custDataLst>
      <p:tags r:id="rId2"/>
    </p:custDataLst>
  </p:cSld>
  <p:clrMapOvr>
    <a:masterClrMapping/>
  </p:clrMapOvr>
  <p:transition spd="slow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1765300" y="669925"/>
            <a:ext cx="57302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3200" b="1">
                <a:sym typeface="+mn-ea"/>
              </a:rPr>
              <a:t>tilelink</a:t>
            </a:r>
            <a:endParaRPr lang="zh-CN" altLang="en-US" sz="3200" b="1"/>
          </a:p>
        </p:txBody>
      </p:sp>
      <p:sp>
        <p:nvSpPr>
          <p:cNvPr id="10" name="文本框 9"/>
          <p:cNvSpPr txBox="1"/>
          <p:nvPr/>
        </p:nvSpPr>
        <p:spPr>
          <a:xfrm>
            <a:off x="6722110" y="24206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066665" y="44354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70510" y="1469073"/>
            <a:ext cx="5080000" cy="398780"/>
          </a:xfrm>
          <a:prstGeom prst="rect">
            <a:avLst/>
          </a:prstGeom>
        </p:spPr>
        <p:txBody>
          <a:bodyPr>
            <a:spAutoFit/>
          </a:bodyPr>
          <a:p>
            <a:pPr marL="0" indent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sz="2000" b="1" i="0">
                <a:solidFill>
                  <a:srgbClr val="434343"/>
                </a:solidFill>
                <a:latin typeface="Arial" panose="020B0604020202020204"/>
                <a:ea typeface="宋体" panose="02010600030101010101" pitchFamily="2" charset="-122"/>
              </a:rPr>
              <a:t>评估</a:t>
            </a:r>
            <a:endParaRPr lang="zh-CN" sz="2000" b="1" i="0">
              <a:solidFill>
                <a:srgbClr val="434343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66665" y="2781300"/>
            <a:ext cx="6957060" cy="40767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87680" y="2528253"/>
            <a:ext cx="5080000" cy="3291840"/>
          </a:xfrm>
          <a:prstGeom prst="rect">
            <a:avLst/>
          </a:prstGeom>
        </p:spPr>
        <p:txBody>
          <a:bodyPr>
            <a:spAutoFit/>
          </a:bodyPr>
          <a:p>
            <a:pPr marL="0" indent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如下图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Figure 8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所示，作者在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8xH00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集群上测试：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0" indent="0" algn="just" fontAlgn="base">
              <a:spcBef>
                <a:spcPct val="0"/>
              </a:spcBef>
              <a:spcAft>
                <a:spcPct val="0"/>
              </a:spcAft>
            </a:pP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457200" lvl="1" indent="0" algn="just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对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 </a:t>
            </a:r>
            <a:r>
              <a:rPr lang="en-US" altLang="zh-CN" sz="1600" b="0" i="0" u="sng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AG+GEMM </a:t>
            </a:r>
            <a:r>
              <a:rPr lang="zh-CN" altLang="en-US" sz="1600" b="0" i="0" u="sng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场景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，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Async-TP PyTorch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由于分解后的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GEMM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运算规模过小无法充分占用设备资源，未能实现加速效果。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FLUX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凭借高度优化的实现取得了最高加速比（相较于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cuBLAS + NCCL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达</a:t>
            </a:r>
            <a:r>
              <a:rPr lang="en-US" altLang="zh-CN" sz="1600" b="1" i="0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1.34x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）。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TileLink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同样实现了优于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cuBLAS + NCCL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的加速效果（</a:t>
            </a:r>
            <a:r>
              <a:rPr lang="en-US" altLang="zh-CN" sz="1600" b="1" i="0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1.27x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），达到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FLUX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性能的 </a:t>
            </a:r>
            <a:r>
              <a:rPr lang="en-US" altLang="zh-CN" sz="1600" b="1" i="0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94.5%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。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457200" lvl="1" indent="0" algn="just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对于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 </a:t>
            </a:r>
            <a:r>
              <a:rPr lang="en-US" altLang="zh-CN" sz="1600" b="0" i="0" u="sng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GEMM + ReduceScatter </a:t>
            </a:r>
            <a:r>
              <a:rPr lang="zh-CN" altLang="en-US" sz="1600" b="0" i="0" u="sng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场景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，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TileLink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展现出最佳性能：较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cuBLAS + NCCL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提升</a:t>
            </a:r>
            <a:r>
              <a:rPr lang="zh-CN" altLang="en-US" sz="1600" b="1" i="0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 </a:t>
            </a:r>
            <a:r>
              <a:rPr lang="en-US" altLang="zh-CN" sz="1600" b="1" i="0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1.25x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，较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Async-TP PyTorch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提升</a:t>
            </a:r>
            <a:r>
              <a:rPr lang="zh-CN" altLang="en-US" sz="1600" b="1" i="0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 </a:t>
            </a:r>
            <a:r>
              <a:rPr lang="en-US" altLang="zh-CN" sz="1600" b="1" i="0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2.22x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，较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FLUX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提升 </a:t>
            </a:r>
            <a:r>
              <a:rPr lang="en-US" altLang="zh-CN" sz="1600" b="1" i="0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1.28x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。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</p:spTree>
    <p:custDataLst>
      <p:tags r:id="rId2"/>
    </p:custDataLst>
  </p:cSld>
  <p:clrMapOvr>
    <a:masterClrMapping/>
  </p:clrMapOvr>
  <p:transition spd="slow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1340" y="2324100"/>
            <a:ext cx="9090660" cy="4533900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1765300" y="669925"/>
            <a:ext cx="57302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3200" b="1">
                <a:sym typeface="+mn-ea"/>
              </a:rPr>
              <a:t>tilelink</a:t>
            </a:r>
            <a:endParaRPr lang="zh-CN" altLang="en-US" sz="3200" b="1"/>
          </a:p>
        </p:txBody>
      </p:sp>
      <p:sp>
        <p:nvSpPr>
          <p:cNvPr id="10" name="文本框 9"/>
          <p:cNvSpPr txBox="1"/>
          <p:nvPr/>
        </p:nvSpPr>
        <p:spPr>
          <a:xfrm>
            <a:off x="6722110" y="24206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066665" y="44354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70510" y="1469073"/>
            <a:ext cx="5080000" cy="398780"/>
          </a:xfrm>
          <a:prstGeom prst="rect">
            <a:avLst/>
          </a:prstGeom>
        </p:spPr>
        <p:txBody>
          <a:bodyPr>
            <a:spAutoFit/>
          </a:bodyPr>
          <a:p>
            <a:pPr marL="0" indent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sz="2000" b="1" i="0">
                <a:solidFill>
                  <a:srgbClr val="434343"/>
                </a:solidFill>
                <a:latin typeface="Arial" panose="020B0604020202020204"/>
                <a:ea typeface="宋体" panose="02010600030101010101" pitchFamily="2" charset="-122"/>
              </a:rPr>
              <a:t>评估</a:t>
            </a:r>
            <a:endParaRPr lang="zh-CN" sz="2000" b="1" i="0">
              <a:solidFill>
                <a:srgbClr val="434343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2880" y="2324100"/>
            <a:ext cx="5080000" cy="3538220"/>
          </a:xfrm>
          <a:prstGeom prst="rect">
            <a:avLst/>
          </a:prstGeom>
        </p:spPr>
        <p:txBody>
          <a:bodyPr>
            <a:spAutoFit/>
          </a:bodyPr>
          <a:p>
            <a:pPr marL="0" indent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如下图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Figure 9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所示，</a:t>
            </a:r>
            <a:r>
              <a:rPr lang="en-US" altLang="zh-CN" sz="1600" b="0" i="0" u="sng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MoE </a:t>
            </a:r>
            <a:r>
              <a:rPr lang="zh-CN" altLang="en-US" sz="1600" b="0" i="0" u="sng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层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相较于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MLP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层复杂度显著提升，在编译阶段需进行</a:t>
            </a:r>
            <a:r>
              <a:rPr lang="zh-CN" altLang="en-US" sz="1600" b="0" i="0" u="sng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动态映射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。该层可分解为两个核心部分：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AG + Gather + Group GEMM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与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Group GEMM + Scatter + Topk Reduce + RS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。这两类算子可融合为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Group GEMM Kernel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，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vLLM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已实现此类融合运算。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457200" lvl="1" indent="0" algn="just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在第一部分：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TileLink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凭借通信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-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计算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Overlap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优化，在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vLLM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基础上进一步实现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1.51x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平均加速。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457200" lvl="1" indent="0" algn="just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在第二部分：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TileLink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相较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vLLM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获得 </a:t>
            </a:r>
            <a:r>
              <a:rPr lang="en-US" altLang="zh-CN" sz="1600" b="1" i="0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1.31x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平均加速，较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CUTLASS + NCCL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组合提升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10.56x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。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457200" lvl="1" indent="0" algn="just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需特别指出，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FLUX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、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Async-TP PyTorch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等现有库均不支持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MoE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层 </a:t>
            </a:r>
            <a:r>
              <a:rPr lang="en-US" altLang="zh-CN" sz="1600" b="1" i="0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Overlap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执行，而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TileLink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凭借灵活的原语体系与动态映射机制实现了该功能支持。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</p:spTree>
    <p:custDataLst>
      <p:tags r:id="rId2"/>
    </p:custDataLst>
  </p:cSld>
  <p:clrMapOvr>
    <a:masterClrMapping/>
  </p:clrMapOvr>
  <p:transition spd="slow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1765300" y="669925"/>
            <a:ext cx="57302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3200" b="1">
                <a:sym typeface="+mn-ea"/>
              </a:rPr>
              <a:t>tilelink</a:t>
            </a:r>
            <a:endParaRPr lang="zh-CN" altLang="en-US" sz="3200" b="1"/>
          </a:p>
        </p:txBody>
      </p:sp>
      <p:sp>
        <p:nvSpPr>
          <p:cNvPr id="10" name="文本框 9"/>
          <p:cNvSpPr txBox="1"/>
          <p:nvPr/>
        </p:nvSpPr>
        <p:spPr>
          <a:xfrm>
            <a:off x="6722110" y="24206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066665" y="44354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70510" y="1469073"/>
            <a:ext cx="5080000" cy="398780"/>
          </a:xfrm>
          <a:prstGeom prst="rect">
            <a:avLst/>
          </a:prstGeom>
        </p:spPr>
        <p:txBody>
          <a:bodyPr>
            <a:spAutoFit/>
          </a:bodyPr>
          <a:p>
            <a:pPr marL="0" indent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sz="2000" b="1" i="0">
                <a:solidFill>
                  <a:srgbClr val="434343"/>
                </a:solidFill>
                <a:latin typeface="Arial" panose="020B0604020202020204"/>
                <a:ea typeface="宋体" panose="02010600030101010101" pitchFamily="2" charset="-122"/>
              </a:rPr>
              <a:t>评估</a:t>
            </a:r>
            <a:endParaRPr lang="zh-CN" sz="2000" b="1" i="0">
              <a:solidFill>
                <a:srgbClr val="434343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4700" y="2933700"/>
            <a:ext cx="8877300" cy="39243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48590" y="1940560"/>
            <a:ext cx="4043680" cy="329184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作者将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TileLink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集成至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PyTorch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框架，并在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H800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集群上对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8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种不同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LLM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进行端到端性能评估。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457200" lvl="1" indent="0" algn="just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首先在</a:t>
            </a:r>
            <a:r>
              <a:rPr lang="zh-CN" altLang="en-US" sz="1600" b="0" i="0" u="sng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单节点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（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8×H800 GPU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）环境下进行测试，结果如下图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Figure 11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左半部分所示。前五种为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Dense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模型，后三种为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MoE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。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457200" lvl="1" indent="0" algn="just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在</a:t>
            </a:r>
            <a:r>
              <a:rPr lang="zh-CN" altLang="en-US" sz="1600" b="0" i="0" u="sng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多节点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部署评估中，鉴于节点间带宽限制，采用节点内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TP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与节点间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DP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的混合策略。双节点（各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8×H800 GPU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）测试结果与单节点基本一致（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Batch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规模倍增），整体加速比为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1.29x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，因</a:t>
            </a:r>
            <a:r>
              <a:rPr lang="zh-CN" altLang="en-US" sz="1600" b="1" i="0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节点间通信开销略有下降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。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</p:spTree>
    <p:custDataLst>
      <p:tags r:id="rId2"/>
    </p:custDataLst>
  </p:cSld>
  <p:clrMapOvr>
    <a:masterClrMapping/>
  </p:clrMapOvr>
  <p:transition spd="slow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76120" y="2514600"/>
            <a:ext cx="777557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4000" b="1"/>
              <a:t>NanoFlow: Towards Optimal Large Language Model</a:t>
            </a:r>
            <a:endParaRPr lang="en-US" altLang="zh-CN" sz="4000" b="1"/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4000" b="1"/>
              <a:t>Serving Throughput</a:t>
            </a:r>
            <a:endParaRPr lang="en-US" altLang="zh-CN" sz="4000" b="1"/>
          </a:p>
        </p:txBody>
      </p:sp>
    </p:spTree>
    <p:custDataLst>
      <p:tags r:id="rId1"/>
    </p:custDataLst>
  </p:cSld>
  <p:clrMapOvr>
    <a:masterClrMapping/>
  </p:clrMapOvr>
  <p:transition spd="slow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1765300" y="669925"/>
            <a:ext cx="57302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3200" b="1">
                <a:sym typeface="+mn-ea"/>
              </a:rPr>
              <a:t>nanoflow</a:t>
            </a:r>
            <a:endParaRPr lang="zh-CN" altLang="en-US" sz="3200" b="1"/>
          </a:p>
        </p:txBody>
      </p:sp>
      <p:sp>
        <p:nvSpPr>
          <p:cNvPr id="2" name="文本框 1"/>
          <p:cNvSpPr txBox="1"/>
          <p:nvPr/>
        </p:nvSpPr>
        <p:spPr>
          <a:xfrm>
            <a:off x="418465" y="1931035"/>
            <a:ext cx="11354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1"/>
                </a:solidFill>
                <a:sym typeface="+mn-ea"/>
              </a:rPr>
              <a:t>nanoflow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是面向吞吐量做优化，使得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memory/compute/network-bound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的算子实现重叠，从而最大化资源利用率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7900" y="2385060"/>
            <a:ext cx="10073640" cy="44729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slow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1765300" y="669925"/>
            <a:ext cx="57302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3200" b="1">
                <a:sym typeface="+mn-ea"/>
              </a:rPr>
              <a:t>nanoflow</a:t>
            </a:r>
            <a:endParaRPr lang="zh-CN" altLang="en-US" sz="3200" b="1"/>
          </a:p>
        </p:txBody>
      </p:sp>
      <p:sp>
        <p:nvSpPr>
          <p:cNvPr id="2" name="文本框 1"/>
          <p:cNvSpPr txBox="1"/>
          <p:nvPr/>
        </p:nvSpPr>
        <p:spPr>
          <a:xfrm>
            <a:off x="2018030" y="1873885"/>
            <a:ext cx="83470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chemeClr val="tx1"/>
                </a:solidFill>
                <a:sym typeface="+mn-ea"/>
              </a:rPr>
              <a:t>通过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profiling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，可以得知每个算子是哪一种资源受限，从而进行分类，前三列时间是基于硬件规格和操作负载的理论计算值，而最后一列是实际运行的测量值。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7470" y="2621280"/>
            <a:ext cx="9822180" cy="42367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slow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1765300" y="669925"/>
            <a:ext cx="57302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3200" b="1">
                <a:sym typeface="+mn-ea"/>
              </a:rPr>
              <a:t>nanoflow</a:t>
            </a:r>
            <a:endParaRPr lang="zh-CN" altLang="en-US" sz="3200" b="1"/>
          </a:p>
        </p:txBody>
      </p:sp>
      <p:sp>
        <p:nvSpPr>
          <p:cNvPr id="2" name="文本框 1"/>
          <p:cNvSpPr txBox="1"/>
          <p:nvPr/>
        </p:nvSpPr>
        <p:spPr>
          <a:xfrm>
            <a:off x="1302385" y="1407795"/>
            <a:ext cx="9434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chemeClr val="tx1"/>
                </a:solidFill>
                <a:sym typeface="+mn-ea"/>
              </a:rPr>
              <a:t>在获知每个算子的分类后，手动编排重叠计划，从而最大化每种资源的利用率</a:t>
            </a:r>
            <a:endParaRPr lang="zh-CN">
              <a:solidFill>
                <a:schemeClr val="tx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4710" y="1965960"/>
            <a:ext cx="8145780" cy="48920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1765300" y="669925"/>
            <a:ext cx="57302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3200" b="1">
                <a:sym typeface="+mn-ea"/>
              </a:rPr>
              <a:t>nanoflow</a:t>
            </a:r>
            <a:endParaRPr lang="zh-CN" altLang="en-US" sz="3200" b="1"/>
          </a:p>
        </p:txBody>
      </p:sp>
      <p:sp>
        <p:nvSpPr>
          <p:cNvPr id="2" name="文本框 1"/>
          <p:cNvSpPr txBox="1"/>
          <p:nvPr/>
        </p:nvSpPr>
        <p:spPr>
          <a:xfrm>
            <a:off x="1302385" y="1407795"/>
            <a:ext cx="94341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chemeClr val="tx1"/>
                </a:solidFill>
                <a:sym typeface="+mn-ea"/>
              </a:rPr>
              <a:t>这里采用了和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SM-specialization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（我自己编的），不同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SM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分别执行不同类型的工作。不过其实会有点浪费算力。另一个工作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pod-attention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能更好的利用所有的算力（在一个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SM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内分配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CTA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），但是会引入更多的资源争用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34200" y="2811780"/>
            <a:ext cx="5257800" cy="4046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610" y="3429000"/>
            <a:ext cx="4564380" cy="19126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65300" y="54603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POD-attention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861300" y="64897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nanoflow</a:t>
            </a:r>
            <a:endParaRPr lang="en-US" altLang="zh-CN" b="1">
              <a:solidFill>
                <a:srgbClr val="FF0000"/>
              </a:solidFill>
            </a:endParaRPr>
          </a:p>
        </p:txBody>
      </p:sp>
    </p:spTree>
    <p:custDataLst>
      <p:tags r:id="rId3"/>
    </p:custData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1765300" y="669925"/>
            <a:ext cx="57302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3200" b="1">
                <a:sym typeface="+mn-ea"/>
              </a:rPr>
              <a:t>FLUX</a:t>
            </a:r>
            <a:endParaRPr lang="zh-CN" altLang="en-US" sz="3200" b="1"/>
          </a:p>
        </p:txBody>
      </p:sp>
      <p:sp>
        <p:nvSpPr>
          <p:cNvPr id="3" name="文本框 2"/>
          <p:cNvSpPr txBox="1"/>
          <p:nvPr/>
        </p:nvSpPr>
        <p:spPr>
          <a:xfrm>
            <a:off x="235585" y="3503295"/>
            <a:ext cx="6760210" cy="107632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本文作者提出的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Flux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旨在通过</a:t>
            </a:r>
            <a:r>
              <a:rPr lang="zh-CN" altLang="en-US" sz="1600" b="0" i="0" u="sng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依赖计算隐藏 </a:t>
            </a:r>
            <a:r>
              <a:rPr lang="en-US" altLang="zh-CN" sz="1600" b="0" i="0" u="sng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GPU </a:t>
            </a:r>
            <a:r>
              <a:rPr lang="zh-CN" altLang="en-US" sz="1600" b="0" i="0" u="sng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间的通信延迟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。</a:t>
            </a:r>
            <a:r>
              <a:rPr lang="en-US" altLang="zh-CN" sz="1600" b="0" i="0" u="sng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Flux </a:t>
            </a:r>
            <a:r>
              <a:rPr lang="zh-CN" altLang="en-US" sz="1600" b="0" i="0" u="sng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将通信和计算操作分解为更细粒度的操作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，并进一步</a:t>
            </a:r>
            <a:r>
              <a:rPr lang="zh-CN" altLang="en-US" sz="1600" b="0" i="0" u="sng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融合成更大的 </a:t>
            </a:r>
            <a:r>
              <a:rPr lang="en-US" altLang="zh-CN" sz="1600" b="0" i="0" u="sng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Kernel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，从而</a:t>
            </a:r>
            <a:r>
              <a:rPr lang="zh-CN" altLang="en-US" sz="1600" b="0" i="0" u="sng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在不损害 </a:t>
            </a:r>
            <a:r>
              <a:rPr lang="en-US" altLang="zh-CN" sz="1600" b="0" i="0" u="sng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Kernel </a:t>
            </a:r>
            <a:r>
              <a:rPr lang="zh-CN" altLang="en-US" sz="1600" b="0" i="0" u="sng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效率的前提下有效隐藏通信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。在融合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Kernel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的情况下，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Flux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有望重叠高达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96%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的通信时间。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5585" y="1496695"/>
            <a:ext cx="6760210" cy="13220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/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大型模型通常需要分布式训练和推理，</a:t>
            </a:r>
            <a:r>
              <a:rPr lang="en-US" altLang="zh-CN" sz="1600" b="0" i="0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TP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是其中一种常见的技术，通过在多个设备间划分算子或层的计算，以克服单个处理器内存容量的限制，加速计算以满足时延要求。然而，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TP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引入了额外的</a:t>
            </a:r>
            <a:r>
              <a:rPr lang="zh-CN" altLang="en-US" sz="1600" b="1" i="0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通信开销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，可能占据整体运行时间的重要部分，从而限制了在高速互连设备（如节点内配备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NVLink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的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GPU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）中的可扩展性。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5585" y="5406390"/>
            <a:ext cx="6760210" cy="107632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总体而言，在包含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128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个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GPU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（涵盖不同代际及互连技术）的集群上，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Flux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相较于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Megatron-LM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在训练中可实现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1.24x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的加速；而在包含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8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个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GPU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的集群上，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Flux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在</a:t>
            </a:r>
            <a:r>
              <a:rPr lang="zh-CN" altLang="en-US" sz="1600" b="0" i="0" u="sng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推理的 </a:t>
            </a:r>
            <a:r>
              <a:rPr lang="en-US" altLang="zh-CN" sz="1600" b="0" i="0" u="sng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Prefill </a:t>
            </a:r>
            <a:r>
              <a:rPr lang="zh-CN" altLang="en-US" sz="1600" b="0" i="0" u="sng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和 </a:t>
            </a:r>
            <a:r>
              <a:rPr lang="en-US" altLang="zh-CN" sz="1600" b="0" i="0" u="sng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Decoding </a:t>
            </a:r>
            <a:r>
              <a:rPr lang="zh-CN" altLang="en-US" sz="1600" b="0" i="0" u="sng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阶段分别比 </a:t>
            </a:r>
            <a:r>
              <a:rPr lang="en-US" altLang="zh-CN" sz="1600" b="0" i="0" u="sng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vLLM </a:t>
            </a:r>
            <a:r>
              <a:rPr lang="zh-CN" altLang="en-US" sz="1600" b="0" i="0" u="sng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快 </a:t>
            </a:r>
            <a:r>
              <a:rPr lang="en-US" altLang="zh-CN" sz="1600" b="0" i="0" u="sng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1.66x </a:t>
            </a:r>
            <a:r>
              <a:rPr lang="zh-CN" altLang="en-US" sz="1600" b="0" i="0" u="sng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和</a:t>
            </a:r>
            <a:r>
              <a:rPr lang="en-US" altLang="zh-CN" sz="1600" b="0" i="0" u="sng">
                <a:solidFill>
                  <a:srgbClr val="FF0000"/>
                </a:solidFill>
                <a:latin typeface="Arial" panose="020B0604020202020204"/>
                <a:ea typeface="Arial" panose="020B0604020202020204"/>
              </a:rPr>
              <a:t>1.30x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。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6195" y="347980"/>
            <a:ext cx="3806190" cy="61620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slow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1765300" y="669925"/>
            <a:ext cx="57302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3200" b="1">
                <a:sym typeface="+mn-ea"/>
              </a:rPr>
              <a:t>nanoflow</a:t>
            </a:r>
            <a:endParaRPr lang="zh-CN" altLang="en-US" sz="3200" b="1"/>
          </a:p>
        </p:txBody>
      </p:sp>
      <p:sp>
        <p:nvSpPr>
          <p:cNvPr id="2" name="文本框 1"/>
          <p:cNvSpPr txBox="1"/>
          <p:nvPr/>
        </p:nvSpPr>
        <p:spPr>
          <a:xfrm>
            <a:off x="1379220" y="2157095"/>
            <a:ext cx="94341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chemeClr val="tx1"/>
                </a:solidFill>
                <a:sym typeface="+mn-ea"/>
              </a:rPr>
              <a:t>为什么仅分配部分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SM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，理论上也有好的性能？因为性能随着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SM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并非线性增长，不需要所有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SM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就可以接近峰值性能。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6270" y="3567430"/>
            <a:ext cx="10614660" cy="30556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slow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1765300" y="669925"/>
            <a:ext cx="57302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3200" b="1">
                <a:sym typeface="+mn-ea"/>
              </a:rPr>
              <a:t>nanoflow</a:t>
            </a:r>
            <a:endParaRPr lang="zh-CN" altLang="en-US" sz="3200" b="1"/>
          </a:p>
        </p:txBody>
      </p:sp>
      <p:sp>
        <p:nvSpPr>
          <p:cNvPr id="2" name="文本框 1"/>
          <p:cNvSpPr txBox="1"/>
          <p:nvPr/>
        </p:nvSpPr>
        <p:spPr>
          <a:xfrm>
            <a:off x="213360" y="1571625"/>
            <a:ext cx="492315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chemeClr val="tx1"/>
                </a:solidFill>
                <a:sym typeface="+mn-ea"/>
              </a:rPr>
              <a:t>下图展示了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nanoflow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相比于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vllm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，性能有提升，并且更加接近理论上限。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endParaRPr lang="zh-CN" altLang="en-US">
              <a:solidFill>
                <a:schemeClr val="tx1"/>
              </a:solidFill>
              <a:sym typeface="+mn-ea"/>
            </a:endParaRPr>
          </a:p>
          <a:p>
            <a:r>
              <a:rPr lang="zh-CN" altLang="en-US">
                <a:solidFill>
                  <a:schemeClr val="tx1"/>
                </a:solidFill>
                <a:sym typeface="+mn-ea"/>
              </a:rPr>
              <a:t>右图展示了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nanoflow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可以更好的让各种资源被充分利用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124200"/>
            <a:ext cx="5349240" cy="3733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215" y="-6985"/>
            <a:ext cx="4248785" cy="68649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1765300" y="669925"/>
            <a:ext cx="57302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3200" b="1">
                <a:sym typeface="+mn-ea"/>
              </a:rPr>
              <a:t>FLUX</a:t>
            </a:r>
            <a:endParaRPr lang="zh-CN" altLang="en-US" sz="3200" b="1"/>
          </a:p>
        </p:txBody>
      </p:sp>
      <p:sp>
        <p:nvSpPr>
          <p:cNvPr id="4" name="文本框 3"/>
          <p:cNvSpPr txBox="1"/>
          <p:nvPr/>
        </p:nvSpPr>
        <p:spPr>
          <a:xfrm>
            <a:off x="536575" y="1496695"/>
            <a:ext cx="10993120" cy="8299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/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如下图所示，作者统计了不同训练任务、推理任务在不同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 GPU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上的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 TP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通信时延，可以看出，在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 PCIe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设备中通信占比很高；而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 H800 NVL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相比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 A100 NVL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的算力提升更多，通信带宽提升较少，也就导致通信占比更高。在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 PCIe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设备中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 TP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通信占比甚至达到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 40%-60%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。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5065" y="2541905"/>
            <a:ext cx="6966585" cy="43072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1765300" y="669925"/>
            <a:ext cx="57302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3200" b="1">
                <a:sym typeface="+mn-ea"/>
              </a:rPr>
              <a:t>FLUX</a:t>
            </a:r>
            <a:endParaRPr lang="zh-CN" altLang="en-US" sz="3200" b="1"/>
          </a:p>
        </p:txBody>
      </p:sp>
      <p:sp>
        <p:nvSpPr>
          <p:cNvPr id="4" name="文本框 3"/>
          <p:cNvSpPr txBox="1"/>
          <p:nvPr/>
        </p:nvSpPr>
        <p:spPr>
          <a:xfrm>
            <a:off x="536575" y="1496695"/>
            <a:ext cx="10993120" cy="107632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/>
            <a:r>
              <a:rPr lang="zh-CN" sz="1600" b="0" i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这里展示了不重叠和传统重叠方法。传统重叠方法有下列问题：</a:t>
            </a:r>
            <a:endParaRPr lang="zh-CN" sz="1600" b="0" i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marL="0" indent="0" algn="just"/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1.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使用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stream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控制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kernel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执行，在多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stream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下，执行时间难以预测，且同步和启动开销大。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marL="0" indent="0" algn="just"/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2. GEMM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后需要执行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reduce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，这导致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stream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之间彼此等待，降低了资源利用率。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marL="0" indent="0" algn="just"/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3.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将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GEMM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拆分的很小，这降低了性能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9855" y="2988945"/>
            <a:ext cx="6485255" cy="38690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1765300" y="669925"/>
            <a:ext cx="57302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3200" b="1">
                <a:sym typeface="+mn-ea"/>
              </a:rPr>
              <a:t>FLUX</a:t>
            </a:r>
            <a:endParaRPr lang="zh-CN" altLang="en-US" sz="3200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575" y="1321435"/>
            <a:ext cx="5242560" cy="49606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875" y="1321435"/>
            <a:ext cx="5344795" cy="49612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6110" y="6350000"/>
            <a:ext cx="7129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展示了将计算和通信拆分为小块，进行细粒度重叠的过程。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1765300" y="669925"/>
            <a:ext cx="57302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3200" b="1">
                <a:sym typeface="+mn-ea"/>
              </a:rPr>
              <a:t>FLUX</a:t>
            </a:r>
            <a:endParaRPr lang="zh-CN" altLang="en-US" sz="3200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3130" y="1689100"/>
            <a:ext cx="6290945" cy="50723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8740" y="1253490"/>
            <a:ext cx="4098925" cy="550799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如下图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Figure 17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展示了训练、推理的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Prefill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及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Decoding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阶段的性能结果。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Flux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相较于 </a:t>
            </a:r>
            <a:r>
              <a:rPr lang="en-US" altLang="zh-CN" sz="1600" b="0" i="0">
                <a:solidFill>
                  <a:srgbClr val="FF6827"/>
                </a:solidFill>
                <a:latin typeface="Arial" panose="020B0604020202020204"/>
                <a:ea typeface="Arial" panose="020B0604020202020204"/>
              </a:rPr>
              <a:t>TransformerEngine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：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0" indent="0" algn="just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在 </a:t>
            </a:r>
            <a:r>
              <a:rPr lang="en-US" altLang="zh-CN" sz="1600" b="0" i="0">
                <a:solidFill>
                  <a:srgbClr val="FF6827"/>
                </a:solidFill>
                <a:latin typeface="Arial" panose="020B0604020202020204"/>
                <a:ea typeface="Arial" panose="020B0604020202020204"/>
              </a:rPr>
              <a:t>A100 PCIe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上，可实现最高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1.37x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的训练加速、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2.06x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的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Prefill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加速及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1.69x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的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Decoding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加速；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0" indent="0" algn="just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在 </a:t>
            </a:r>
            <a:r>
              <a:rPr lang="en-US" altLang="zh-CN" sz="1600" b="0" i="0">
                <a:solidFill>
                  <a:srgbClr val="FF6827"/>
                </a:solidFill>
                <a:latin typeface="Arial" panose="020B0604020202020204"/>
                <a:ea typeface="Arial" panose="020B0604020202020204"/>
              </a:rPr>
              <a:t>A100 NVLink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上，则分别可达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1.04x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、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1.14x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及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2.10x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的加速效果；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0" indent="0" algn="just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在 </a:t>
            </a:r>
            <a:r>
              <a:rPr lang="en-US" altLang="zh-CN" sz="1600" b="0" i="0">
                <a:solidFill>
                  <a:srgbClr val="FF6827"/>
                </a:solidFill>
                <a:latin typeface="Arial" panose="020B0604020202020204"/>
                <a:ea typeface="Arial" panose="020B0604020202020204"/>
              </a:rPr>
              <a:t>H800 NVLink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上，训练、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Prefill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及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Decoding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加速分别提升至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1.05x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、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1.18x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及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1.76x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。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0" indent="0" algn="just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0" indent="0"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Flux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相较于 </a:t>
            </a:r>
            <a:r>
              <a:rPr lang="en-US" altLang="zh-CN" sz="1600" b="0" i="0">
                <a:solidFill>
                  <a:srgbClr val="FF6827"/>
                </a:solidFill>
                <a:latin typeface="Arial" panose="020B0604020202020204"/>
                <a:ea typeface="Arial" panose="020B0604020202020204"/>
              </a:rPr>
              <a:t>Megatron-LM </a:t>
            </a:r>
            <a:r>
              <a:rPr lang="zh-CN" altLang="en-US" sz="1600" b="0" i="0">
                <a:solidFill>
                  <a:srgbClr val="FF6827"/>
                </a:solidFill>
                <a:latin typeface="Arial" panose="020B0604020202020204"/>
                <a:ea typeface="Arial" panose="020B0604020202020204"/>
              </a:rPr>
              <a:t>与 </a:t>
            </a:r>
            <a:r>
              <a:rPr lang="en-US" altLang="zh-CN" sz="1600" b="0" i="0">
                <a:solidFill>
                  <a:srgbClr val="FF6827"/>
                </a:solidFill>
                <a:latin typeface="Arial" panose="020B0604020202020204"/>
                <a:ea typeface="Arial" panose="020B0604020202020204"/>
              </a:rPr>
              <a:t>vLLM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基线：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0" indent="0" algn="just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在 </a:t>
            </a:r>
            <a:r>
              <a:rPr lang="en-US" altLang="zh-CN" sz="1600" b="0" i="0">
                <a:solidFill>
                  <a:srgbClr val="FF6827"/>
                </a:solidFill>
                <a:latin typeface="Arial" panose="020B0604020202020204"/>
                <a:ea typeface="Arial" panose="020B0604020202020204"/>
              </a:rPr>
              <a:t>A100 PCIe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上可实现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1.24x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的训练加速、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1.46x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的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Prefill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加速及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1.28x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的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Decoding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加速；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0" indent="0" algn="just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在 </a:t>
            </a:r>
            <a:r>
              <a:rPr lang="en-US" altLang="zh-CN" sz="1600" b="0" i="0">
                <a:solidFill>
                  <a:srgbClr val="FF6827"/>
                </a:solidFill>
                <a:latin typeface="Arial" panose="020B0604020202020204"/>
                <a:ea typeface="Arial" panose="020B0604020202020204"/>
              </a:rPr>
              <a:t>A100 NVLink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上，训练与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Prefill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加速分别达到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1.05x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与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1.45x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，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Decoding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加速则为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1.30x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；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0" indent="0" algn="just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在 </a:t>
            </a:r>
            <a:r>
              <a:rPr lang="en-US" altLang="zh-CN" sz="1600" b="0" i="0">
                <a:solidFill>
                  <a:srgbClr val="FF6827"/>
                </a:solidFill>
                <a:latin typeface="Arial" panose="020B0604020202020204"/>
                <a:ea typeface="Arial" panose="020B0604020202020204"/>
              </a:rPr>
              <a:t>H800 NVLink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上，训练与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Prefill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加速分别提升至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1.10x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与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1.66x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，但 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Decoding 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阶段未见显著加速。</a:t>
            </a:r>
            <a:endParaRPr lang="zh-CN" altLang="en-US"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</p:spTree>
    <p:custDataLst>
      <p:tags r:id="rId2"/>
    </p:custData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1765300" y="669925"/>
            <a:ext cx="57302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3200" b="1">
                <a:sym typeface="+mn-ea"/>
              </a:rPr>
              <a:t>FLUX</a:t>
            </a:r>
            <a:endParaRPr lang="zh-CN" altLang="en-US" sz="3200" b="1"/>
          </a:p>
        </p:txBody>
      </p:sp>
      <p:sp>
        <p:nvSpPr>
          <p:cNvPr id="6" name="文本框 5"/>
          <p:cNvSpPr txBox="1"/>
          <p:nvPr/>
        </p:nvSpPr>
        <p:spPr>
          <a:xfrm>
            <a:off x="1075055" y="3013710"/>
            <a:ext cx="4098925" cy="8299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TE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是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transformengine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，代表了用多个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stream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操控的粗粒度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baseline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，可见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FLUX</a:t>
            </a:r>
            <a:r>
              <a:rPr lang="zh-CN" altLang="en-US" sz="1600" b="0" i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的重叠率要远高于</a:t>
            </a:r>
            <a:r>
              <a:rPr lang="en-US" altLang="zh-CN" sz="1600" b="0" i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TE</a:t>
            </a:r>
            <a:endParaRPr lang="en-US" altLang="zh-CN" sz="1600" b="0" i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02325" y="1253490"/>
            <a:ext cx="4869180" cy="48920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0720" y="2053590"/>
            <a:ext cx="8290560" cy="27508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slow">
    <p:wipe dir="r"/>
  </p:transition>
</p:sld>
</file>

<file path=ppt/tags/tag1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10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11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12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13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14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15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16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17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18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19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2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20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21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22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23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24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25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26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27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28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29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3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30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31.xml><?xml version="1.0" encoding="utf-8"?>
<p:tagLst xmlns:p="http://schemas.openxmlformats.org/presentationml/2006/main">
  <p:tag name="KSO_WPP_MARK_KEY" val="a5cf1ba0-caf5-4bf3-a26e-5336cfc84755"/>
  <p:tag name="COMMONDATA" val="eyJoZGlkIjoiODIxOWRhYmZlOGQzNTgzYTg3MjRhYmZjMTVlOTM3MjQifQ=="/>
  <p:tag name="commondata" val="eyJoZGlkIjoiYjI0ZGFhOTNiMTI0NWM3YWIwNDM0YzdkMTgzY2Y5OGEifQ=="/>
</p:tagLst>
</file>

<file path=ppt/tags/tag4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5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6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7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8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ags/tag9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7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1-04-01T15:29:20&quot;,&quot;maxSize&quot;:{&quot;size1&quot;:57.49965111414591},&quot;minSize&quot;:{&quot;size1&quot;:43.79965111414591},&quot;normalSize&quot;:{&quot;size1&quot;:55.78090111414591},&quot;subLayout&quot;:[{&quot;id&quot;:&quot;2021-04-01T15:29:20&quot;,&quot;maxSize&quot;:{&quot;size1&quot;:66.7},&quot;minSize&quot;:{&quot;size1&quot;:24.4},&quot;normalSize&quot;:{&quot;size1&quot;:26.199999999999996},&quot;subLayout&quot;:[{&quot;id&quot;:&quot;2021-04-01T15:29:20&quot;,&quot;margin&quot;:{&quot;bottom&quot;:0,&quot;left&quot;:2.5399999618530273,&quot;right&quot;:0,&quot;top&quot;:2.5399999618530273},&quot;type&quot;:0},{&quot;id&quot;:&quot;2021-04-01T15:29:20&quot;,&quot;margin&quot;:{&quot;bottom&quot;:2.5399999618530273,&quot;left&quot;:2.5399999618530273,&quot;right&quot;:0,&quot;top&quot;:0.847000002861023},&quot;type&quot;:0}],&quot;type&quot;:0},{&quot;id&quot;:&quot;2021-04-01T15:29:20&quot;,&quot;margin&quot;:{&quot;bottom&quot;:2.5399999618530273,&quot;left&quot;:1.2699999809265137,&quot;right&quot;:2.5399999618530273,&quot;top&quot;:2.5399999618530273},&quot;type&quot;:0}],&quot;type&quot;:0}"/>
  <p:tag name="KSO_WM_SLIDE_BACKGROUND" val="[&quot;general&quot;,&quot;frame&quot;]"/>
  <p:tag name="KSO_WM_SLIDE_RATIO" val="1.777778"/>
  <p:tag name="KSO_WM_CHIP_INFOS" val="{&quot;type&quot;:&quot;0&quot;,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2eb4ddc3daf3fef3fbc5"/>
  <p:tag name="KSO_WM_CHIP_FILLPROP" val="[[{&quot;fill_id&quot;:&quot;722accd572074b41a2d4cf8c733c9957&quot;,&quot;fill_align&quot;:&quot;lb&quot;,&quot;text_align&quot;:&quot;lb&quot;,&quot;text_direction&quot;:&quot;horizontal&quot;,&quot;chip_types&quot;:[&quot;header&quot;]},{&quot;fill_id&quot;:&quot;164c300f690d423ab1b6e3b65edb0bf9&quot;,&quot;fill_align&quot;:&quot;lt&quot;,&quot;text_align&quot;:&quot;lt&quot;,&quot;text_direction&quot;:&quot;horizontal&quot;,&quot;chip_types&quot;:[&quot;text&quot;]},{&quot;fill_id&quot;:&quot;e836bed5e59843b5bc0179a1591ebf37&quot;,&quot;fill_align&quot;:&quot;lm&quot;,&quot;text_align&quot;:&quot;lm&quot;,&quot;text_direction&quot;:&quot;horizontal&quot;,&quot;chip_types&quot;:[&quot;pictext&quot;,&quot;text&quot;,&quot;picture&quot;,&quot;chart&quot;,&quot;table&quot;,&quot;video&quot;],&quot;support_features&quot;:[&quot;collage&quot;,&quot;carousel&quot;,&quot;creativecrop&quot;]}]]"/>
  <p:tag name="KSO_WM_SLIDE_ID" val="diagram2021197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6"/>
  <p:tag name="KSO_WM_SLIDE_POSITION" val="72*72"/>
  <p:tag name="KSO_WM_TAG_VERSION" val="1.0"/>
  <p:tag name="KSO_WM_SLIDE_LAYOUT" val="a_d_f"/>
  <p:tag name="KSO_WM_SLIDE_LAYOUT_CNT" val="1_1_1"/>
  <p:tag name="KSO_WM_CHIP_DECFILLPROP" val="[]"/>
  <p:tag name="KSO_WM_SLIDE_CAN_ADD_NAVIGATION" val="1"/>
  <p:tag name="KSO_WM_CHIP_GROUPID" val="5ed8af63afe44fab1839bf75"/>
  <p:tag name="KSO_WM_SLIDE_BK_DARK_LIGHT" val="2"/>
  <p:tag name="KSO_WM_SLIDE_BACKGROUND_TYPE" val="frame"/>
  <p:tag name="KSO_WM_SLIDE_SUPPORT_FEATURE_TYPE" val="7"/>
  <p:tag name="KSO_WM_TEMPLATE_ASSEMBLE_XID" val="60656f204054ed1e2fb803d3"/>
  <p:tag name="KSO_WM_TEMPLATE_ASSEMBLE_GROUPID" val="60656f204054ed1e2fb803d3"/>
</p:tagLst>
</file>

<file path=ppt/theme/theme1.xml><?xml version="1.0" encoding="utf-8"?>
<a:theme xmlns:a="http://schemas.openxmlformats.org/drawingml/2006/main" name="Office Theme">
  <a:themeElements>
    <a:clrScheme name="自定义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7027</Words>
  <Application>WPS 演示</Application>
  <PresentationFormat>宽屏</PresentationFormat>
  <Paragraphs>230</Paragraphs>
  <Slides>31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43" baseType="lpstr">
      <vt:lpstr>Arial</vt:lpstr>
      <vt:lpstr>宋体</vt:lpstr>
      <vt:lpstr>Wingdings</vt:lpstr>
      <vt:lpstr>Segoe UI Light</vt:lpstr>
      <vt:lpstr>微软雅黑</vt:lpstr>
      <vt:lpstr>Century Gothic</vt:lpstr>
      <vt:lpstr>Segoe UI Light</vt:lpstr>
      <vt:lpstr>Arial</vt:lpstr>
      <vt:lpstr>Arial Unicode MS</vt:lpstr>
      <vt:lpstr>等线</vt:lpstr>
      <vt:lpstr>Office Theme</vt:lpstr>
      <vt:lpstr>自定义设计方案</vt:lpstr>
      <vt:lpstr>本周工作内容汇报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Weisheng Zhu</dc:creator>
  <cp:lastModifiedBy>Arsmart</cp:lastModifiedBy>
  <cp:revision>5382</cp:revision>
  <dcterms:created xsi:type="dcterms:W3CDTF">2019-07-25T02:40:00Z</dcterms:created>
  <dcterms:modified xsi:type="dcterms:W3CDTF">2025-09-19T03:58:14Z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t-weiszh@microsoft.com</vt:lpwstr>
  </property>
  <property fmtid="{D5CDD505-2E9C-101B-9397-08002B2CF9AE}" pid="5" name="MSIP_Label_f42aa342-8706-4288-bd11-ebb85995028c_SetDate">
    <vt:lpwstr>2019-07-25T06:33:15.4457998Z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89c5bf5f-33b9-4fc1-bd99-04ee503b4f85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0x0101004D520B0621022B4CA37193CEB4BD4006</vt:lpwstr>
  </property>
  <property fmtid="{D5CDD505-2E9C-101B-9397-08002B2CF9AE}" pid="12" name="ICV">
    <vt:lpwstr>81531DB974324413AB081F3653849ADF</vt:lpwstr>
  </property>
  <property fmtid="{D5CDD505-2E9C-101B-9397-08002B2CF9AE}" pid="13" name="KSOProductBuildVer">
    <vt:lpwstr>2052-12.1.0.22529</vt:lpwstr>
  </property>
</Properties>
</file>